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309" r:id="rId2"/>
    <p:sldId id="300" r:id="rId3"/>
    <p:sldId id="312" r:id="rId4"/>
    <p:sldId id="313" r:id="rId5"/>
    <p:sldId id="314" r:id="rId6"/>
    <p:sldId id="315" r:id="rId7"/>
    <p:sldId id="316" r:id="rId8"/>
    <p:sldId id="320" r:id="rId9"/>
    <p:sldId id="323" r:id="rId10"/>
    <p:sldId id="321" r:id="rId11"/>
    <p:sldId id="322" r:id="rId12"/>
    <p:sldId id="324" r:id="rId13"/>
    <p:sldId id="329" r:id="rId14"/>
    <p:sldId id="327" r:id="rId15"/>
    <p:sldId id="325" r:id="rId16"/>
    <p:sldId id="326" r:id="rId17"/>
    <p:sldId id="328" r:id="rId18"/>
    <p:sldId id="319" r:id="rId19"/>
    <p:sldId id="331" r:id="rId20"/>
    <p:sldId id="330"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l-GR" dirty="0" smtClean="0"/>
              <a:t>Φύλο</a:t>
            </a:r>
            <a:endParaRPr lang="el-GR"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title>
    <c:autoTitleDeleted val="0"/>
    <c:plotArea>
      <c:layout>
        <c:manualLayout>
          <c:layoutTarget val="inner"/>
          <c:xMode val="edge"/>
          <c:yMode val="edge"/>
          <c:x val="0.2086890011773172"/>
          <c:y val="2.3805615591884148E-2"/>
          <c:w val="0.43502749248840306"/>
          <c:h val="0.9520105875520094"/>
        </c:manualLayout>
      </c:layout>
      <c:pieChart>
        <c:varyColors val="1"/>
        <c:ser>
          <c:idx val="0"/>
          <c:order val="0"/>
          <c:tx>
            <c:strRef>
              <c:f>Φύλλο1!$B$1</c:f>
              <c:strCache>
                <c:ptCount val="1"/>
                <c:pt idx="0">
                  <c:v>Στήλη1</c:v>
                </c:pt>
              </c:strCache>
            </c:strRef>
          </c:tx>
          <c:dPt>
            <c:idx val="0"/>
            <c:bubble3D val="0"/>
            <c:spPr>
              <a:solidFill>
                <a:schemeClr val="accent5">
                  <a:lumMod val="75000"/>
                </a:schemeClr>
              </a:solidFill>
              <a:ln>
                <a:noFill/>
              </a:ln>
              <a:effectLst>
                <a:outerShdw blurRad="40000" dist="23000" dir="5400000" rotWithShape="0">
                  <a:srgbClr val="000000">
                    <a:alpha val="35000"/>
                  </a:srgbClr>
                </a:outerShdw>
              </a:effectLst>
            </c:spPr>
          </c:dPt>
          <c:dPt>
            <c:idx val="1"/>
            <c:bubble3D val="0"/>
            <c:spPr>
              <a:solidFill>
                <a:schemeClr val="accent2">
                  <a:lumMod val="60000"/>
                  <a:lumOff val="40000"/>
                </a:schemeClr>
              </a:solidFill>
              <a:ln>
                <a:noFill/>
              </a:ln>
              <a:effectLst>
                <a:outerShdw blurRad="40000" dist="23000" dir="5400000" rotWithShape="0">
                  <a:srgbClr val="000000">
                    <a:alpha val="35000"/>
                  </a:srgbClr>
                </a:outerShdw>
              </a:effectLst>
            </c:spPr>
          </c:dPt>
          <c:dLbls>
            <c:dLbl>
              <c:idx val="0"/>
              <c:layout>
                <c:manualLayout>
                  <c:x val="3.3012739912097128E-3"/>
                  <c:y val="-4.17030238084144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2.0809451255326426E-2"/>
                  <c:y val="6.2485207100591716E-3"/>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l-GR"/>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Φύλλο1!$A$2:$A$3</c:f>
              <c:strCache>
                <c:ptCount val="2"/>
                <c:pt idx="0">
                  <c:v>Άνδρας</c:v>
                </c:pt>
                <c:pt idx="1">
                  <c:v>Γυναίκα</c:v>
                </c:pt>
              </c:strCache>
            </c:strRef>
          </c:cat>
          <c:val>
            <c:numRef>
              <c:f>Φύλλο1!$B$2:$B$3</c:f>
              <c:numCache>
                <c:formatCode>0.00%</c:formatCode>
                <c:ptCount val="2"/>
                <c:pt idx="0">
                  <c:v>0.442</c:v>
                </c:pt>
                <c:pt idx="1">
                  <c:v>0.55800000000000005</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80318928528231681"/>
          <c:y val="0.33765345012346831"/>
          <c:w val="0.17028844706379875"/>
          <c:h val="0.3199589992079392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Κριτήριο επιλογής ανά μέσο μεταφοράς</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stacked"/>
        <c:varyColors val="0"/>
        <c:ser>
          <c:idx val="0"/>
          <c:order val="0"/>
          <c:tx>
            <c:strRef>
              <c:f>'Κριτήριο ανά μέσο'!$F$8</c:f>
              <c:strCache>
                <c:ptCount val="1"/>
                <c:pt idx="0">
                  <c:v>Ταχύτητα</c:v>
                </c:pt>
              </c:strCache>
            </c:strRef>
          </c:tx>
          <c:spPr>
            <a:solidFill>
              <a:schemeClr val="accent1"/>
            </a:solidFill>
            <a:ln>
              <a:noFill/>
            </a:ln>
            <a:effectLst/>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'Κριτήριο ανά μέσο'!$E$9:$E$13</c:f>
              <c:strCache>
                <c:ptCount val="5"/>
                <c:pt idx="0">
                  <c:v>ΙΧ</c:v>
                </c:pt>
                <c:pt idx="1">
                  <c:v>Λεωφορείο</c:v>
                </c:pt>
                <c:pt idx="2">
                  <c:v>Μηχανάκι</c:v>
                </c:pt>
                <c:pt idx="3">
                  <c:v>Πεζή</c:v>
                </c:pt>
                <c:pt idx="4">
                  <c:v>Ποδήλατο / Scooter</c:v>
                </c:pt>
              </c:strCache>
            </c:strRef>
          </c:cat>
          <c:val>
            <c:numRef>
              <c:f>'Κριτήριο ανά μέσο'!$F$9:$F$13</c:f>
              <c:numCache>
                <c:formatCode>0.0%</c:formatCode>
                <c:ptCount val="5"/>
                <c:pt idx="0">
                  <c:v>0.31366764995083579</c:v>
                </c:pt>
                <c:pt idx="1">
                  <c:v>4.060913705583756E-2</c:v>
                </c:pt>
                <c:pt idx="2">
                  <c:v>0.47826086956521741</c:v>
                </c:pt>
                <c:pt idx="3">
                  <c:v>7.5268817204301078E-2</c:v>
                </c:pt>
                <c:pt idx="4">
                  <c:v>0</c:v>
                </c:pt>
              </c:numCache>
            </c:numRef>
          </c:val>
        </c:ser>
        <c:ser>
          <c:idx val="1"/>
          <c:order val="1"/>
          <c:tx>
            <c:strRef>
              <c:f>'Κριτήριο ανά μέσο'!$G$8</c:f>
              <c:strCache>
                <c:ptCount val="1"/>
                <c:pt idx="0">
                  <c:v>Άνεση - Ασφάλεια</c:v>
                </c:pt>
              </c:strCache>
            </c:strRef>
          </c:tx>
          <c:spPr>
            <a:solidFill>
              <a:schemeClr val="accent2"/>
            </a:solidFill>
            <a:ln>
              <a:noFill/>
            </a:ln>
            <a:effectLst/>
          </c:spPr>
          <c:invertIfNegative val="0"/>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'Κριτήριο ανά μέσο'!$E$9:$E$13</c:f>
              <c:strCache>
                <c:ptCount val="5"/>
                <c:pt idx="0">
                  <c:v>ΙΧ</c:v>
                </c:pt>
                <c:pt idx="1">
                  <c:v>Λεωφορείο</c:v>
                </c:pt>
                <c:pt idx="2">
                  <c:v>Μηχανάκι</c:v>
                </c:pt>
                <c:pt idx="3">
                  <c:v>Πεζή</c:v>
                </c:pt>
                <c:pt idx="4">
                  <c:v>Ποδήλατο / Scooter</c:v>
                </c:pt>
              </c:strCache>
            </c:strRef>
          </c:cat>
          <c:val>
            <c:numRef>
              <c:f>'Κριτήριο ανά μέσο'!$G$9:$G$13</c:f>
              <c:numCache>
                <c:formatCode>0.0%</c:formatCode>
                <c:ptCount val="5"/>
                <c:pt idx="0">
                  <c:v>0.22517207472959685</c:v>
                </c:pt>
                <c:pt idx="1">
                  <c:v>6.0913705583756347E-2</c:v>
                </c:pt>
                <c:pt idx="2">
                  <c:v>0</c:v>
                </c:pt>
                <c:pt idx="3">
                  <c:v>0.15053763440860216</c:v>
                </c:pt>
                <c:pt idx="4">
                  <c:v>0</c:v>
                </c:pt>
              </c:numCache>
            </c:numRef>
          </c:val>
        </c:ser>
        <c:ser>
          <c:idx val="2"/>
          <c:order val="2"/>
          <c:tx>
            <c:strRef>
              <c:f>'Κριτήριο ανά μέσο'!$H$8</c:f>
              <c:strCache>
                <c:ptCount val="1"/>
                <c:pt idx="0">
                  <c:v>Χρονική αξιοπιστία</c:v>
                </c:pt>
              </c:strCache>
            </c:strRef>
          </c:tx>
          <c:spPr>
            <a:solidFill>
              <a:schemeClr val="accent3"/>
            </a:solidFill>
            <a:ln>
              <a:noFill/>
            </a:ln>
            <a:effectLst/>
          </c:spPr>
          <c:invertIfNegative val="0"/>
          <c:cat>
            <c:strRef>
              <c:f>'Κριτήριο ανά μέσο'!$E$9:$E$13</c:f>
              <c:strCache>
                <c:ptCount val="5"/>
                <c:pt idx="0">
                  <c:v>ΙΧ</c:v>
                </c:pt>
                <c:pt idx="1">
                  <c:v>Λεωφορείο</c:v>
                </c:pt>
                <c:pt idx="2">
                  <c:v>Μηχανάκι</c:v>
                </c:pt>
                <c:pt idx="3">
                  <c:v>Πεζή</c:v>
                </c:pt>
                <c:pt idx="4">
                  <c:v>Ποδήλατο / Scooter</c:v>
                </c:pt>
              </c:strCache>
            </c:strRef>
          </c:cat>
          <c:val>
            <c:numRef>
              <c:f>'Κριτήριο ανά μέσο'!$H$9:$H$13</c:f>
              <c:numCache>
                <c:formatCode>0.0%</c:formatCode>
                <c:ptCount val="5"/>
                <c:pt idx="0">
                  <c:v>0.14060963618485742</c:v>
                </c:pt>
                <c:pt idx="1">
                  <c:v>2.5380710659898477E-2</c:v>
                </c:pt>
                <c:pt idx="2">
                  <c:v>4.3478260869565216E-2</c:v>
                </c:pt>
                <c:pt idx="3">
                  <c:v>5.3763440860215055E-2</c:v>
                </c:pt>
                <c:pt idx="4">
                  <c:v>1</c:v>
                </c:pt>
              </c:numCache>
            </c:numRef>
          </c:val>
        </c:ser>
        <c:ser>
          <c:idx val="3"/>
          <c:order val="3"/>
          <c:tx>
            <c:strRef>
              <c:f>'Κριτήριο ανά μέσο'!$I$8</c:f>
              <c:strCache>
                <c:ptCount val="1"/>
                <c:pt idx="0">
                  <c:v>Μη διαθεσιμότητα εναλλακτικής</c:v>
                </c:pt>
              </c:strCache>
            </c:strRef>
          </c:tx>
          <c:spPr>
            <a:solidFill>
              <a:schemeClr val="accent4"/>
            </a:solidFill>
            <a:ln>
              <a:noFill/>
            </a:ln>
            <a:effectLst/>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'Κριτήριο ανά μέσο'!$E$9:$E$13</c:f>
              <c:strCache>
                <c:ptCount val="5"/>
                <c:pt idx="0">
                  <c:v>ΙΧ</c:v>
                </c:pt>
                <c:pt idx="1">
                  <c:v>Λεωφορείο</c:v>
                </c:pt>
                <c:pt idx="2">
                  <c:v>Μηχανάκι</c:v>
                </c:pt>
                <c:pt idx="3">
                  <c:v>Πεζή</c:v>
                </c:pt>
                <c:pt idx="4">
                  <c:v>Ποδήλατο / Scooter</c:v>
                </c:pt>
              </c:strCache>
            </c:strRef>
          </c:cat>
          <c:val>
            <c:numRef>
              <c:f>'Κριτήριο ανά μέσο'!$I$9:$I$13</c:f>
              <c:numCache>
                <c:formatCode>0.0%</c:formatCode>
                <c:ptCount val="5"/>
                <c:pt idx="0">
                  <c:v>0.26843657817109146</c:v>
                </c:pt>
                <c:pt idx="1">
                  <c:v>0.65989847715736039</c:v>
                </c:pt>
                <c:pt idx="2">
                  <c:v>4.3478260869565216E-2</c:v>
                </c:pt>
                <c:pt idx="3">
                  <c:v>0.22580645161290322</c:v>
                </c:pt>
                <c:pt idx="4">
                  <c:v>0</c:v>
                </c:pt>
              </c:numCache>
            </c:numRef>
          </c:val>
        </c:ser>
        <c:ser>
          <c:idx val="4"/>
          <c:order val="4"/>
          <c:tx>
            <c:strRef>
              <c:f>'Κριτήριο ανά μέσο'!$J$8</c:f>
              <c:strCache>
                <c:ptCount val="1"/>
                <c:pt idx="0">
                  <c:v>Eξοικονόμηση χρημάτων</c:v>
                </c:pt>
              </c:strCache>
            </c:strRef>
          </c:tx>
          <c:spPr>
            <a:solidFill>
              <a:schemeClr val="accent5"/>
            </a:solidFill>
            <a:ln>
              <a:noFill/>
            </a:ln>
            <a:effectLst/>
          </c:spPr>
          <c:invertIfNegative val="0"/>
          <c:dLbls>
            <c:dLbl>
              <c:idx val="0"/>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'Κριτήριο ανά μέσο'!$E$9:$E$13</c:f>
              <c:strCache>
                <c:ptCount val="5"/>
                <c:pt idx="0">
                  <c:v>ΙΧ</c:v>
                </c:pt>
                <c:pt idx="1">
                  <c:v>Λεωφορείο</c:v>
                </c:pt>
                <c:pt idx="2">
                  <c:v>Μηχανάκι</c:v>
                </c:pt>
                <c:pt idx="3">
                  <c:v>Πεζή</c:v>
                </c:pt>
                <c:pt idx="4">
                  <c:v>Ποδήλατο / Scooter</c:v>
                </c:pt>
              </c:strCache>
            </c:strRef>
          </c:cat>
          <c:val>
            <c:numRef>
              <c:f>'Κριτήριο ανά μέσο'!$J$9:$J$13</c:f>
              <c:numCache>
                <c:formatCode>0.0%</c:formatCode>
                <c:ptCount val="5"/>
                <c:pt idx="0">
                  <c:v>4.3264503441494594E-2</c:v>
                </c:pt>
                <c:pt idx="1">
                  <c:v>0.19796954314720813</c:v>
                </c:pt>
                <c:pt idx="2">
                  <c:v>0.2608695652173913</c:v>
                </c:pt>
                <c:pt idx="3">
                  <c:v>0.16129032258064516</c:v>
                </c:pt>
                <c:pt idx="4">
                  <c:v>0</c:v>
                </c:pt>
              </c:numCache>
            </c:numRef>
          </c:val>
        </c:ser>
        <c:ser>
          <c:idx val="5"/>
          <c:order val="5"/>
          <c:tx>
            <c:strRef>
              <c:f>'Κριτήριο ανά μέσο'!$K$8</c:f>
              <c:strCache>
                <c:ptCount val="1"/>
                <c:pt idx="0">
                  <c:v>Ευχαρίστηση - Υγεία</c:v>
                </c:pt>
              </c:strCache>
            </c:strRef>
          </c:tx>
          <c:spPr>
            <a:solidFill>
              <a:schemeClr val="accent6"/>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'Κριτήριο ανά μέσο'!$E$9:$E$13</c:f>
              <c:strCache>
                <c:ptCount val="5"/>
                <c:pt idx="0">
                  <c:v>ΙΧ</c:v>
                </c:pt>
                <c:pt idx="1">
                  <c:v>Λεωφορείο</c:v>
                </c:pt>
                <c:pt idx="2">
                  <c:v>Μηχανάκι</c:v>
                </c:pt>
                <c:pt idx="3">
                  <c:v>Πεζή</c:v>
                </c:pt>
                <c:pt idx="4">
                  <c:v>Ποδήλατο / Scooter</c:v>
                </c:pt>
              </c:strCache>
            </c:strRef>
          </c:cat>
          <c:val>
            <c:numRef>
              <c:f>'Κριτήριο ανά μέσο'!$K$9:$K$13</c:f>
              <c:numCache>
                <c:formatCode>0.0%</c:formatCode>
                <c:ptCount val="5"/>
                <c:pt idx="0">
                  <c:v>8.8495575221238937E-3</c:v>
                </c:pt>
                <c:pt idx="1">
                  <c:v>1.5228426395939087E-2</c:v>
                </c:pt>
                <c:pt idx="2">
                  <c:v>0.17391304347826086</c:v>
                </c:pt>
                <c:pt idx="3">
                  <c:v>0.33333333333333331</c:v>
                </c:pt>
                <c:pt idx="4">
                  <c:v>0</c:v>
                </c:pt>
              </c:numCache>
            </c:numRef>
          </c:val>
        </c:ser>
        <c:dLbls>
          <c:showLegendKey val="0"/>
          <c:showVal val="0"/>
          <c:showCatName val="0"/>
          <c:showSerName val="0"/>
          <c:showPercent val="0"/>
          <c:showBubbleSize val="0"/>
        </c:dLbls>
        <c:gapWidth val="55"/>
        <c:overlap val="100"/>
        <c:axId val="491819504"/>
        <c:axId val="491819896"/>
      </c:barChart>
      <c:catAx>
        <c:axId val="491819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91819896"/>
        <c:crosses val="autoZero"/>
        <c:auto val="1"/>
        <c:lblAlgn val="ctr"/>
        <c:lblOffset val="100"/>
        <c:noMultiLvlLbl val="0"/>
      </c:catAx>
      <c:valAx>
        <c:axId val="4918198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91819504"/>
        <c:crosses val="autoZero"/>
        <c:crossBetween val="between"/>
        <c:majorUnit val="0.25"/>
        <c:minorUnit val="5.000000000000001E-2"/>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Κατανομή στο μέσο</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manualLayout>
                  <c:x val="-2.0610236220472439E-3"/>
                  <c:y val="-9.5946340040829071E-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9.4795494313210851E-3"/>
                  <c:y val="-2.8976742490522019E-2"/>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3.4480971128608921E-2"/>
                  <c:y val="-2.2499270924467773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Φύλλο24!$A$3:$A$7</c:f>
              <c:strCache>
                <c:ptCount val="5"/>
                <c:pt idx="0">
                  <c:v>ΙΧ</c:v>
                </c:pt>
                <c:pt idx="1">
                  <c:v>Λεωφορείο</c:v>
                </c:pt>
                <c:pt idx="2">
                  <c:v>Μηχανή</c:v>
                </c:pt>
                <c:pt idx="3">
                  <c:v>Πεζή</c:v>
                </c:pt>
                <c:pt idx="4">
                  <c:v>Ποδήλατο / scooter</c:v>
                </c:pt>
              </c:strCache>
            </c:strRef>
          </c:cat>
          <c:val>
            <c:numRef>
              <c:f>Φύλλο24!$H$3:$H$7</c:f>
              <c:numCache>
                <c:formatCode>0.00%</c:formatCode>
                <c:ptCount val="5"/>
                <c:pt idx="0">
                  <c:v>0.75994318181818177</c:v>
                </c:pt>
                <c:pt idx="1">
                  <c:v>0.13746126033057851</c:v>
                </c:pt>
                <c:pt idx="2">
                  <c:v>2.1177685950413222E-2</c:v>
                </c:pt>
                <c:pt idx="3">
                  <c:v>7.99974173553719E-2</c:v>
                </c:pt>
                <c:pt idx="4">
                  <c:v>1.4204545454545455E-3</c:v>
                </c:pt>
              </c:numCache>
            </c:numRef>
          </c:val>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Επιλογή μέσου ανά ηλικία</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stacked"/>
        <c:varyColors val="0"/>
        <c:ser>
          <c:idx val="0"/>
          <c:order val="0"/>
          <c:tx>
            <c:strRef>
              <c:f>Φύλλο3!$I$14</c:f>
              <c:strCache>
                <c:ptCount val="1"/>
                <c:pt idx="0">
                  <c:v>ΙΧ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Φύλλο3!$H$15:$H$21</c:f>
              <c:strCache>
                <c:ptCount val="7"/>
                <c:pt idx="0">
                  <c:v>&lt;18</c:v>
                </c:pt>
                <c:pt idx="1">
                  <c:v>18-24</c:v>
                </c:pt>
                <c:pt idx="2">
                  <c:v>25-30</c:v>
                </c:pt>
                <c:pt idx="3">
                  <c:v>31-40</c:v>
                </c:pt>
                <c:pt idx="4">
                  <c:v>41-50</c:v>
                </c:pt>
                <c:pt idx="5">
                  <c:v>51-65</c:v>
                </c:pt>
                <c:pt idx="6">
                  <c:v>&gt;65</c:v>
                </c:pt>
              </c:strCache>
            </c:strRef>
          </c:cat>
          <c:val>
            <c:numRef>
              <c:f>Φύλλο3!$I$15:$I$21</c:f>
              <c:numCache>
                <c:formatCode>0.0%</c:formatCode>
                <c:ptCount val="7"/>
                <c:pt idx="0">
                  <c:v>0.25925925925925924</c:v>
                </c:pt>
                <c:pt idx="1">
                  <c:v>0.4017857142857143</c:v>
                </c:pt>
                <c:pt idx="2">
                  <c:v>0.63559322033898302</c:v>
                </c:pt>
                <c:pt idx="3">
                  <c:v>0.85301837270341208</c:v>
                </c:pt>
                <c:pt idx="4">
                  <c:v>0.87378640776699024</c:v>
                </c:pt>
                <c:pt idx="5">
                  <c:v>0.84615384615384615</c:v>
                </c:pt>
                <c:pt idx="6">
                  <c:v>0.4157303370786517</c:v>
                </c:pt>
              </c:numCache>
            </c:numRef>
          </c:val>
        </c:ser>
        <c:ser>
          <c:idx val="1"/>
          <c:order val="1"/>
          <c:tx>
            <c:strRef>
              <c:f>Φύλλο3!$J$14</c:f>
              <c:strCache>
                <c:ptCount val="1"/>
                <c:pt idx="0">
                  <c:v>Λεωφορείο</c:v>
                </c:pt>
              </c:strCache>
            </c:strRef>
          </c:tx>
          <c:spPr>
            <a:solidFill>
              <a:schemeClr val="accent2"/>
            </a:solidFill>
            <a:ln>
              <a:noFill/>
            </a:ln>
            <a:effectLst/>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Φύλλο3!$H$15:$H$21</c:f>
              <c:strCache>
                <c:ptCount val="7"/>
                <c:pt idx="0">
                  <c:v>&lt;18</c:v>
                </c:pt>
                <c:pt idx="1">
                  <c:v>18-24</c:v>
                </c:pt>
                <c:pt idx="2">
                  <c:v>25-30</c:v>
                </c:pt>
                <c:pt idx="3">
                  <c:v>31-40</c:v>
                </c:pt>
                <c:pt idx="4">
                  <c:v>41-50</c:v>
                </c:pt>
                <c:pt idx="5">
                  <c:v>51-65</c:v>
                </c:pt>
                <c:pt idx="6">
                  <c:v>&gt;65</c:v>
                </c:pt>
              </c:strCache>
            </c:strRef>
          </c:cat>
          <c:val>
            <c:numRef>
              <c:f>Φύλλο3!$J$15:$J$21</c:f>
              <c:numCache>
                <c:formatCode>0.0%</c:formatCode>
                <c:ptCount val="7"/>
                <c:pt idx="0">
                  <c:v>0.66666666666666663</c:v>
                </c:pt>
                <c:pt idx="1">
                  <c:v>0.5357142857142857</c:v>
                </c:pt>
                <c:pt idx="2">
                  <c:v>0.21186440677966101</c:v>
                </c:pt>
                <c:pt idx="3">
                  <c:v>7.6115485564304461E-2</c:v>
                </c:pt>
                <c:pt idx="4">
                  <c:v>9.7087378640776698E-2</c:v>
                </c:pt>
                <c:pt idx="5">
                  <c:v>0.10576923076923077</c:v>
                </c:pt>
                <c:pt idx="6">
                  <c:v>5.6179775280898875E-2</c:v>
                </c:pt>
              </c:numCache>
            </c:numRef>
          </c:val>
        </c:ser>
        <c:ser>
          <c:idx val="2"/>
          <c:order val="2"/>
          <c:tx>
            <c:strRef>
              <c:f>Φύλλο3!$K$14</c:f>
              <c:strCache>
                <c:ptCount val="1"/>
                <c:pt idx="0">
                  <c:v>Πεζή</c:v>
                </c:pt>
              </c:strCache>
            </c:strRef>
          </c:tx>
          <c:spPr>
            <a:solidFill>
              <a:schemeClr val="accent4">
                <a:lumMod val="75000"/>
              </a:schemeClr>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Φύλλο3!$H$15:$H$21</c:f>
              <c:strCache>
                <c:ptCount val="7"/>
                <c:pt idx="0">
                  <c:v>&lt;18</c:v>
                </c:pt>
                <c:pt idx="1">
                  <c:v>18-24</c:v>
                </c:pt>
                <c:pt idx="2">
                  <c:v>25-30</c:v>
                </c:pt>
                <c:pt idx="3">
                  <c:v>31-40</c:v>
                </c:pt>
                <c:pt idx="4">
                  <c:v>41-50</c:v>
                </c:pt>
                <c:pt idx="5">
                  <c:v>51-65</c:v>
                </c:pt>
                <c:pt idx="6">
                  <c:v>&gt;65</c:v>
                </c:pt>
              </c:strCache>
            </c:strRef>
          </c:cat>
          <c:val>
            <c:numRef>
              <c:f>Φύλλο3!$K$15:$K$21</c:f>
              <c:numCache>
                <c:formatCode>0.0%</c:formatCode>
                <c:ptCount val="7"/>
                <c:pt idx="0">
                  <c:v>3.7037037037037035E-2</c:v>
                </c:pt>
                <c:pt idx="1">
                  <c:v>3.5714285714285712E-2</c:v>
                </c:pt>
                <c:pt idx="2">
                  <c:v>5.9322033898305086E-2</c:v>
                </c:pt>
                <c:pt idx="3">
                  <c:v>5.5118110236220472E-2</c:v>
                </c:pt>
                <c:pt idx="4">
                  <c:v>2.9126213592233011E-2</c:v>
                </c:pt>
                <c:pt idx="5">
                  <c:v>3.8461538461538464E-2</c:v>
                </c:pt>
                <c:pt idx="6">
                  <c:v>0.4943820224719101</c:v>
                </c:pt>
              </c:numCache>
            </c:numRef>
          </c:val>
        </c:ser>
        <c:ser>
          <c:idx val="3"/>
          <c:order val="3"/>
          <c:tx>
            <c:strRef>
              <c:f>Φύλλο3!$L$14</c:f>
              <c:strCache>
                <c:ptCount val="1"/>
                <c:pt idx="0">
                  <c:v>Μηχανάκι</c:v>
                </c:pt>
              </c:strCache>
            </c:strRef>
          </c:tx>
          <c:spPr>
            <a:solidFill>
              <a:schemeClr val="bg1">
                <a:lumMod val="65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Φύλλο3!$H$15:$H$21</c:f>
              <c:strCache>
                <c:ptCount val="7"/>
                <c:pt idx="0">
                  <c:v>&lt;18</c:v>
                </c:pt>
                <c:pt idx="1">
                  <c:v>18-24</c:v>
                </c:pt>
                <c:pt idx="2">
                  <c:v>25-30</c:v>
                </c:pt>
                <c:pt idx="3">
                  <c:v>31-40</c:v>
                </c:pt>
                <c:pt idx="4">
                  <c:v>41-50</c:v>
                </c:pt>
                <c:pt idx="5">
                  <c:v>51-65</c:v>
                </c:pt>
                <c:pt idx="6">
                  <c:v>&gt;65</c:v>
                </c:pt>
              </c:strCache>
            </c:strRef>
          </c:cat>
          <c:val>
            <c:numRef>
              <c:f>Φύλλο3!$L$15:$L$21</c:f>
              <c:numCache>
                <c:formatCode>0.0%</c:formatCode>
                <c:ptCount val="7"/>
                <c:pt idx="0">
                  <c:v>0</c:v>
                </c:pt>
                <c:pt idx="1">
                  <c:v>2.6785714285714284E-2</c:v>
                </c:pt>
                <c:pt idx="2">
                  <c:v>9.3220338983050849E-2</c:v>
                </c:pt>
                <c:pt idx="3">
                  <c:v>1.5748031496062992E-2</c:v>
                </c:pt>
                <c:pt idx="4">
                  <c:v>0</c:v>
                </c:pt>
                <c:pt idx="5">
                  <c:v>9.6153846153846159E-3</c:v>
                </c:pt>
                <c:pt idx="6">
                  <c:v>3.3707865168539325E-2</c:v>
                </c:pt>
              </c:numCache>
            </c:numRef>
          </c:val>
        </c:ser>
        <c:ser>
          <c:idx val="4"/>
          <c:order val="4"/>
          <c:tx>
            <c:strRef>
              <c:f>Φύλλο3!$M$14</c:f>
              <c:strCache>
                <c:ptCount val="1"/>
                <c:pt idx="0">
                  <c:v>Ποδήλατο</c:v>
                </c:pt>
              </c:strCache>
            </c:strRef>
          </c:tx>
          <c:spPr>
            <a:solidFill>
              <a:schemeClr val="accent6">
                <a:lumMod val="75000"/>
              </a:schemeClr>
            </a:solidFill>
            <a:ln>
              <a:noFill/>
            </a:ln>
            <a:effectLst/>
          </c:spPr>
          <c:invertIfNegative val="0"/>
          <c:cat>
            <c:strRef>
              <c:f>Φύλλο3!$H$15:$H$21</c:f>
              <c:strCache>
                <c:ptCount val="7"/>
                <c:pt idx="0">
                  <c:v>&lt;18</c:v>
                </c:pt>
                <c:pt idx="1">
                  <c:v>18-24</c:v>
                </c:pt>
                <c:pt idx="2">
                  <c:v>25-30</c:v>
                </c:pt>
                <c:pt idx="3">
                  <c:v>31-40</c:v>
                </c:pt>
                <c:pt idx="4">
                  <c:v>41-50</c:v>
                </c:pt>
                <c:pt idx="5">
                  <c:v>51-65</c:v>
                </c:pt>
                <c:pt idx="6">
                  <c:v>&gt;65</c:v>
                </c:pt>
              </c:strCache>
            </c:strRef>
          </c:cat>
          <c:val>
            <c:numRef>
              <c:f>Φύλλο3!$M$15:$M$21</c:f>
              <c:numCache>
                <c:formatCode>0.0%</c:formatCode>
                <c:ptCount val="7"/>
                <c:pt idx="0">
                  <c:v>3.7037037037037035E-2</c:v>
                </c:pt>
                <c:pt idx="1">
                  <c:v>0</c:v>
                </c:pt>
                <c:pt idx="2">
                  <c:v>0</c:v>
                </c:pt>
                <c:pt idx="3">
                  <c:v>0</c:v>
                </c:pt>
                <c:pt idx="4">
                  <c:v>0</c:v>
                </c:pt>
                <c:pt idx="5">
                  <c:v>0</c:v>
                </c:pt>
                <c:pt idx="6">
                  <c:v>0</c:v>
                </c:pt>
              </c:numCache>
            </c:numRef>
          </c:val>
        </c:ser>
        <c:dLbls>
          <c:showLegendKey val="0"/>
          <c:showVal val="0"/>
          <c:showCatName val="0"/>
          <c:showSerName val="0"/>
          <c:showPercent val="0"/>
          <c:showBubbleSize val="0"/>
        </c:dLbls>
        <c:gapWidth val="150"/>
        <c:overlap val="100"/>
        <c:axId val="496887712"/>
        <c:axId val="496888104"/>
      </c:barChart>
      <c:catAx>
        <c:axId val="496887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96888104"/>
        <c:crosses val="autoZero"/>
        <c:auto val="1"/>
        <c:lblAlgn val="ctr"/>
        <c:lblOffset val="100"/>
        <c:noMultiLvlLbl val="0"/>
      </c:catAx>
      <c:valAx>
        <c:axId val="49688810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l-GR"/>
          </a:p>
        </c:txPr>
        <c:crossAx val="49688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Ώρες αιχμής</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Εργασία!$J$22:$J$33</c:f>
              <c:strCache>
                <c:ptCount val="12"/>
                <c:pt idx="0">
                  <c:v>07.00 - 08.00</c:v>
                </c:pt>
                <c:pt idx="1">
                  <c:v>08.00 - 09.00</c:v>
                </c:pt>
                <c:pt idx="2">
                  <c:v>09.00 - 10.00</c:v>
                </c:pt>
                <c:pt idx="3">
                  <c:v>10.00 - 11.00</c:v>
                </c:pt>
                <c:pt idx="4">
                  <c:v>11.00 - 12.00</c:v>
                </c:pt>
                <c:pt idx="5">
                  <c:v>12.00 - 13.00</c:v>
                </c:pt>
                <c:pt idx="6">
                  <c:v>13.00 - 15.00</c:v>
                </c:pt>
                <c:pt idx="7">
                  <c:v>15.00 - 17.00</c:v>
                </c:pt>
                <c:pt idx="8">
                  <c:v>17.00 - 19.00</c:v>
                </c:pt>
                <c:pt idx="9">
                  <c:v>19.00 - 21.00</c:v>
                </c:pt>
                <c:pt idx="10">
                  <c:v>21.00 - 23.00</c:v>
                </c:pt>
                <c:pt idx="11">
                  <c:v>23.00 - 07.00</c:v>
                </c:pt>
              </c:strCache>
            </c:strRef>
          </c:cat>
          <c:val>
            <c:numRef>
              <c:f>Εργασία!$Y$22:$Y$33</c:f>
              <c:numCache>
                <c:formatCode>0%</c:formatCode>
                <c:ptCount val="12"/>
                <c:pt idx="0">
                  <c:v>0.32272047832585948</c:v>
                </c:pt>
                <c:pt idx="1">
                  <c:v>0.14872944693572496</c:v>
                </c:pt>
                <c:pt idx="2">
                  <c:v>9.3423019431988039E-2</c:v>
                </c:pt>
                <c:pt idx="3">
                  <c:v>6.7115097159940212E-2</c:v>
                </c:pt>
                <c:pt idx="4">
                  <c:v>3.5874439461883408E-2</c:v>
                </c:pt>
                <c:pt idx="5">
                  <c:v>2.1973094170403589E-2</c:v>
                </c:pt>
                <c:pt idx="6">
                  <c:v>4.7234678624813155E-2</c:v>
                </c:pt>
                <c:pt idx="7">
                  <c:v>2.780269058295964E-2</c:v>
                </c:pt>
                <c:pt idx="8">
                  <c:v>0.12630792227204785</c:v>
                </c:pt>
                <c:pt idx="9">
                  <c:v>6.2481315396113603E-2</c:v>
                </c:pt>
                <c:pt idx="10">
                  <c:v>3.9461883408071746E-2</c:v>
                </c:pt>
                <c:pt idx="11">
                  <c:v>6.8759342301943195E-3</c:v>
                </c:pt>
              </c:numCache>
            </c:numRef>
          </c:val>
        </c:ser>
        <c:dLbls>
          <c:showLegendKey val="0"/>
          <c:showVal val="0"/>
          <c:showCatName val="0"/>
          <c:showSerName val="0"/>
          <c:showPercent val="0"/>
          <c:showBubbleSize val="0"/>
        </c:dLbls>
        <c:gapWidth val="219"/>
        <c:overlap val="-27"/>
        <c:axId val="496872896"/>
        <c:axId val="543518600"/>
      </c:barChart>
      <c:catAx>
        <c:axId val="4968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l-GR"/>
          </a:p>
        </c:txPr>
        <c:crossAx val="543518600"/>
        <c:crosses val="autoZero"/>
        <c:auto val="1"/>
        <c:lblAlgn val="ctr"/>
        <c:lblOffset val="100"/>
        <c:noMultiLvlLbl val="0"/>
      </c:catAx>
      <c:valAx>
        <c:axId val="543518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96872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Ώρες αιχμής ανά σκοπό μετακίνησης</a:t>
            </a:r>
          </a:p>
        </c:rich>
      </c:tx>
      <c:layout>
        <c:manualLayout>
          <c:xMode val="edge"/>
          <c:yMode val="edge"/>
          <c:x val="0.25946146826926936"/>
          <c:y val="3.184079601990049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percentStacked"/>
        <c:varyColors val="0"/>
        <c:ser>
          <c:idx val="0"/>
          <c:order val="0"/>
          <c:tx>
            <c:strRef>
              <c:f>Διάφορα!$F$147</c:f>
              <c:strCache>
                <c:ptCount val="1"/>
                <c:pt idx="0">
                  <c:v>Εργασία</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Διάφορα!$E$148:$E$159</c:f>
              <c:strCache>
                <c:ptCount val="12"/>
                <c:pt idx="0">
                  <c:v>07.00 - 08.00</c:v>
                </c:pt>
                <c:pt idx="1">
                  <c:v>08.00 - 09.00</c:v>
                </c:pt>
                <c:pt idx="2">
                  <c:v>09.00 - 10.00</c:v>
                </c:pt>
                <c:pt idx="3">
                  <c:v>10.00 - 11.00</c:v>
                </c:pt>
                <c:pt idx="4">
                  <c:v>11.00 - 12.00</c:v>
                </c:pt>
                <c:pt idx="5">
                  <c:v>12.00 - 13.00</c:v>
                </c:pt>
                <c:pt idx="6">
                  <c:v>13.00 - 15.00</c:v>
                </c:pt>
                <c:pt idx="7">
                  <c:v>15.00 - 17.00</c:v>
                </c:pt>
                <c:pt idx="8">
                  <c:v>17.00 - 19.00</c:v>
                </c:pt>
                <c:pt idx="9">
                  <c:v>19.00 - 21.00</c:v>
                </c:pt>
                <c:pt idx="10">
                  <c:v>21.00 - 23.00</c:v>
                </c:pt>
                <c:pt idx="11">
                  <c:v>23.00 - 07.00</c:v>
                </c:pt>
              </c:strCache>
            </c:strRef>
          </c:cat>
          <c:val>
            <c:numRef>
              <c:f>Διάφορα!$F$148:$F$159</c:f>
              <c:numCache>
                <c:formatCode>0%</c:formatCode>
                <c:ptCount val="12"/>
                <c:pt idx="0">
                  <c:v>0.64666666666666661</c:v>
                </c:pt>
                <c:pt idx="1">
                  <c:v>0.45</c:v>
                </c:pt>
                <c:pt idx="2">
                  <c:v>0.16666666666666666</c:v>
                </c:pt>
                <c:pt idx="3">
                  <c:v>4.878048780487805E-2</c:v>
                </c:pt>
                <c:pt idx="4">
                  <c:v>0</c:v>
                </c:pt>
                <c:pt idx="5">
                  <c:v>3.125E-2</c:v>
                </c:pt>
                <c:pt idx="6">
                  <c:v>6.25E-2</c:v>
                </c:pt>
                <c:pt idx="7">
                  <c:v>2.9411764705882353E-2</c:v>
                </c:pt>
                <c:pt idx="8">
                  <c:v>1.0526315789473684E-2</c:v>
                </c:pt>
                <c:pt idx="9">
                  <c:v>9.3457943925233638E-3</c:v>
                </c:pt>
                <c:pt idx="10">
                  <c:v>0</c:v>
                </c:pt>
                <c:pt idx="11">
                  <c:v>0.25</c:v>
                </c:pt>
              </c:numCache>
            </c:numRef>
          </c:val>
        </c:ser>
        <c:ser>
          <c:idx val="1"/>
          <c:order val="1"/>
          <c:tx>
            <c:strRef>
              <c:f>Διάφορα!$G$147</c:f>
              <c:strCache>
                <c:ptCount val="1"/>
                <c:pt idx="0">
                  <c:v>Εκπαίδευση</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Διάφορα!$E$148:$E$159</c:f>
              <c:strCache>
                <c:ptCount val="12"/>
                <c:pt idx="0">
                  <c:v>07.00 - 08.00</c:v>
                </c:pt>
                <c:pt idx="1">
                  <c:v>08.00 - 09.00</c:v>
                </c:pt>
                <c:pt idx="2">
                  <c:v>09.00 - 10.00</c:v>
                </c:pt>
                <c:pt idx="3">
                  <c:v>10.00 - 11.00</c:v>
                </c:pt>
                <c:pt idx="4">
                  <c:v>11.00 - 12.00</c:v>
                </c:pt>
                <c:pt idx="5">
                  <c:v>12.00 - 13.00</c:v>
                </c:pt>
                <c:pt idx="6">
                  <c:v>13.00 - 15.00</c:v>
                </c:pt>
                <c:pt idx="7">
                  <c:v>15.00 - 17.00</c:v>
                </c:pt>
                <c:pt idx="8">
                  <c:v>17.00 - 19.00</c:v>
                </c:pt>
                <c:pt idx="9">
                  <c:v>19.00 - 21.00</c:v>
                </c:pt>
                <c:pt idx="10">
                  <c:v>21.00 - 23.00</c:v>
                </c:pt>
                <c:pt idx="11">
                  <c:v>23.00 - 07.00</c:v>
                </c:pt>
              </c:strCache>
            </c:strRef>
          </c:cat>
          <c:val>
            <c:numRef>
              <c:f>Διάφορα!$G$148:$G$159</c:f>
              <c:numCache>
                <c:formatCode>0%</c:formatCode>
                <c:ptCount val="12"/>
                <c:pt idx="0">
                  <c:v>0.28000000000000003</c:v>
                </c:pt>
                <c:pt idx="1">
                  <c:v>0.28333333333333333</c:v>
                </c:pt>
                <c:pt idx="2">
                  <c:v>0.1111111111111111</c:v>
                </c:pt>
                <c:pt idx="3">
                  <c:v>4.878048780487805E-2</c:v>
                </c:pt>
                <c:pt idx="4">
                  <c:v>5.0847457627118647E-2</c:v>
                </c:pt>
                <c:pt idx="5">
                  <c:v>0</c:v>
                </c:pt>
                <c:pt idx="6">
                  <c:v>0.125</c:v>
                </c:pt>
                <c:pt idx="7">
                  <c:v>0.26470588235294118</c:v>
                </c:pt>
                <c:pt idx="8">
                  <c:v>0.14736842105263157</c:v>
                </c:pt>
                <c:pt idx="9">
                  <c:v>3.7383177570093455E-2</c:v>
                </c:pt>
                <c:pt idx="10">
                  <c:v>0</c:v>
                </c:pt>
                <c:pt idx="11">
                  <c:v>0</c:v>
                </c:pt>
              </c:numCache>
            </c:numRef>
          </c:val>
        </c:ser>
        <c:ser>
          <c:idx val="2"/>
          <c:order val="2"/>
          <c:tx>
            <c:strRef>
              <c:f>Διάφορα!$H$147</c:f>
              <c:strCache>
                <c:ptCount val="1"/>
                <c:pt idx="0">
                  <c:v>Αγορά</c:v>
                </c:pt>
              </c:strCache>
            </c:strRef>
          </c:tx>
          <c:spPr>
            <a:solidFill>
              <a:schemeClr val="accent3"/>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Διάφορα!$E$148:$E$159</c:f>
              <c:strCache>
                <c:ptCount val="12"/>
                <c:pt idx="0">
                  <c:v>07.00 - 08.00</c:v>
                </c:pt>
                <c:pt idx="1">
                  <c:v>08.00 - 09.00</c:v>
                </c:pt>
                <c:pt idx="2">
                  <c:v>09.00 - 10.00</c:v>
                </c:pt>
                <c:pt idx="3">
                  <c:v>10.00 - 11.00</c:v>
                </c:pt>
                <c:pt idx="4">
                  <c:v>11.00 - 12.00</c:v>
                </c:pt>
                <c:pt idx="5">
                  <c:v>12.00 - 13.00</c:v>
                </c:pt>
                <c:pt idx="6">
                  <c:v>13.00 - 15.00</c:v>
                </c:pt>
                <c:pt idx="7">
                  <c:v>15.00 - 17.00</c:v>
                </c:pt>
                <c:pt idx="8">
                  <c:v>17.00 - 19.00</c:v>
                </c:pt>
                <c:pt idx="9">
                  <c:v>19.00 - 21.00</c:v>
                </c:pt>
                <c:pt idx="10">
                  <c:v>21.00 - 23.00</c:v>
                </c:pt>
                <c:pt idx="11">
                  <c:v>23.00 - 07.00</c:v>
                </c:pt>
              </c:strCache>
            </c:strRef>
          </c:cat>
          <c:val>
            <c:numRef>
              <c:f>Διάφορα!$H$148:$H$159</c:f>
              <c:numCache>
                <c:formatCode>0%</c:formatCode>
                <c:ptCount val="12"/>
                <c:pt idx="0">
                  <c:v>0.02</c:v>
                </c:pt>
                <c:pt idx="1">
                  <c:v>0.10833333333333334</c:v>
                </c:pt>
                <c:pt idx="2">
                  <c:v>0.39814814814814814</c:v>
                </c:pt>
                <c:pt idx="3">
                  <c:v>0.47560975609756095</c:v>
                </c:pt>
                <c:pt idx="4">
                  <c:v>0.38983050847457629</c:v>
                </c:pt>
                <c:pt idx="5">
                  <c:v>0.375</c:v>
                </c:pt>
                <c:pt idx="6">
                  <c:v>0.34375</c:v>
                </c:pt>
                <c:pt idx="7">
                  <c:v>0.29411764705882354</c:v>
                </c:pt>
                <c:pt idx="8">
                  <c:v>0.36315789473684212</c:v>
                </c:pt>
                <c:pt idx="9">
                  <c:v>0.18691588785046728</c:v>
                </c:pt>
                <c:pt idx="10">
                  <c:v>0</c:v>
                </c:pt>
                <c:pt idx="11">
                  <c:v>0</c:v>
                </c:pt>
              </c:numCache>
            </c:numRef>
          </c:val>
        </c:ser>
        <c:ser>
          <c:idx val="3"/>
          <c:order val="3"/>
          <c:tx>
            <c:strRef>
              <c:f>Διάφορα!$I$147</c:f>
              <c:strCache>
                <c:ptCount val="1"/>
                <c:pt idx="0">
                  <c:v>Ψυχαγωγία</c:v>
                </c:pt>
              </c:strCache>
            </c:strRef>
          </c:tx>
          <c:spPr>
            <a:solidFill>
              <a:schemeClr val="accent4"/>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Lst>
            </c:dLbl>
            <c:dLbl>
              <c:idx val="9"/>
              <c:showLegendKey val="0"/>
              <c:showVal val="1"/>
              <c:showCatName val="0"/>
              <c:showSerName val="0"/>
              <c:showPercent val="0"/>
              <c:showBubbleSize val="0"/>
              <c:extLst>
                <c:ext xmlns:c15="http://schemas.microsoft.com/office/drawing/2012/chart" uri="{CE6537A1-D6FC-4f65-9D91-7224C49458BB}"/>
              </c:extLst>
            </c:dLbl>
            <c:dLbl>
              <c:idx val="10"/>
              <c:showLegendKey val="0"/>
              <c:showVal val="1"/>
              <c:showCatName val="0"/>
              <c:showSerName val="0"/>
              <c:showPercent val="0"/>
              <c:showBubbleSize val="0"/>
              <c:extLst>
                <c:ext xmlns:c15="http://schemas.microsoft.com/office/drawing/2012/chart" uri="{CE6537A1-D6FC-4f65-9D91-7224C49458BB}"/>
              </c:extLst>
            </c:dLbl>
            <c:dLbl>
              <c:idx val="1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Διάφορα!$E$148:$E$159</c:f>
              <c:strCache>
                <c:ptCount val="12"/>
                <c:pt idx="0">
                  <c:v>07.00 - 08.00</c:v>
                </c:pt>
                <c:pt idx="1">
                  <c:v>08.00 - 09.00</c:v>
                </c:pt>
                <c:pt idx="2">
                  <c:v>09.00 - 10.00</c:v>
                </c:pt>
                <c:pt idx="3">
                  <c:v>10.00 - 11.00</c:v>
                </c:pt>
                <c:pt idx="4">
                  <c:v>11.00 - 12.00</c:v>
                </c:pt>
                <c:pt idx="5">
                  <c:v>12.00 - 13.00</c:v>
                </c:pt>
                <c:pt idx="6">
                  <c:v>13.00 - 15.00</c:v>
                </c:pt>
                <c:pt idx="7">
                  <c:v>15.00 - 17.00</c:v>
                </c:pt>
                <c:pt idx="8">
                  <c:v>17.00 - 19.00</c:v>
                </c:pt>
                <c:pt idx="9">
                  <c:v>19.00 - 21.00</c:v>
                </c:pt>
                <c:pt idx="10">
                  <c:v>21.00 - 23.00</c:v>
                </c:pt>
                <c:pt idx="11">
                  <c:v>23.00 - 07.00</c:v>
                </c:pt>
              </c:strCache>
            </c:strRef>
          </c:cat>
          <c:val>
            <c:numRef>
              <c:f>Διάφορα!$I$148:$I$159</c:f>
              <c:numCache>
                <c:formatCode>0%</c:formatCode>
                <c:ptCount val="12"/>
                <c:pt idx="0">
                  <c:v>6.6666666666666671E-3</c:v>
                </c:pt>
                <c:pt idx="1">
                  <c:v>1.6666666666666666E-2</c:v>
                </c:pt>
                <c:pt idx="2">
                  <c:v>5.5555555555555552E-2</c:v>
                </c:pt>
                <c:pt idx="3">
                  <c:v>0.15853658536585366</c:v>
                </c:pt>
                <c:pt idx="4">
                  <c:v>0.20338983050847459</c:v>
                </c:pt>
                <c:pt idx="5">
                  <c:v>0.25</c:v>
                </c:pt>
                <c:pt idx="6">
                  <c:v>0.296875</c:v>
                </c:pt>
                <c:pt idx="7">
                  <c:v>8.8235294117647065E-2</c:v>
                </c:pt>
                <c:pt idx="8">
                  <c:v>9.4736842105263161E-2</c:v>
                </c:pt>
                <c:pt idx="9">
                  <c:v>0.52336448598130836</c:v>
                </c:pt>
                <c:pt idx="10">
                  <c:v>0.95145631067961167</c:v>
                </c:pt>
                <c:pt idx="11">
                  <c:v>0.75</c:v>
                </c:pt>
              </c:numCache>
            </c:numRef>
          </c:val>
        </c:ser>
        <c:ser>
          <c:idx val="4"/>
          <c:order val="4"/>
          <c:tx>
            <c:strRef>
              <c:f>Διάφορα!$J$147</c:f>
              <c:strCache>
                <c:ptCount val="1"/>
                <c:pt idx="0">
                  <c:v>Προσωπικές υποθέσεις</c:v>
                </c:pt>
              </c:strCache>
            </c:strRef>
          </c:tx>
          <c:spPr>
            <a:solidFill>
              <a:schemeClr val="accent6">
                <a:lumMod val="60000"/>
                <a:lumOff val="40000"/>
              </a:schemeClr>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Διάφορα!$E$148:$E$159</c:f>
              <c:strCache>
                <c:ptCount val="12"/>
                <c:pt idx="0">
                  <c:v>07.00 - 08.00</c:v>
                </c:pt>
                <c:pt idx="1">
                  <c:v>08.00 - 09.00</c:v>
                </c:pt>
                <c:pt idx="2">
                  <c:v>09.00 - 10.00</c:v>
                </c:pt>
                <c:pt idx="3">
                  <c:v>10.00 - 11.00</c:v>
                </c:pt>
                <c:pt idx="4">
                  <c:v>11.00 - 12.00</c:v>
                </c:pt>
                <c:pt idx="5">
                  <c:v>12.00 - 13.00</c:v>
                </c:pt>
                <c:pt idx="6">
                  <c:v>13.00 - 15.00</c:v>
                </c:pt>
                <c:pt idx="7">
                  <c:v>15.00 - 17.00</c:v>
                </c:pt>
                <c:pt idx="8">
                  <c:v>17.00 - 19.00</c:v>
                </c:pt>
                <c:pt idx="9">
                  <c:v>19.00 - 21.00</c:v>
                </c:pt>
                <c:pt idx="10">
                  <c:v>21.00 - 23.00</c:v>
                </c:pt>
                <c:pt idx="11">
                  <c:v>23.00 - 07.00</c:v>
                </c:pt>
              </c:strCache>
            </c:strRef>
          </c:cat>
          <c:val>
            <c:numRef>
              <c:f>Διάφορα!$J$148:$J$159</c:f>
              <c:numCache>
                <c:formatCode>0%</c:formatCode>
                <c:ptCount val="12"/>
                <c:pt idx="0">
                  <c:v>4.6666666666666669E-2</c:v>
                </c:pt>
                <c:pt idx="1">
                  <c:v>0.14166666666666666</c:v>
                </c:pt>
                <c:pt idx="2">
                  <c:v>0.26851851851851855</c:v>
                </c:pt>
                <c:pt idx="3">
                  <c:v>0.26829268292682928</c:v>
                </c:pt>
                <c:pt idx="4">
                  <c:v>0.3559322033898305</c:v>
                </c:pt>
                <c:pt idx="5">
                  <c:v>0.34375</c:v>
                </c:pt>
                <c:pt idx="6">
                  <c:v>0.171875</c:v>
                </c:pt>
                <c:pt idx="7">
                  <c:v>0.3235294117647059</c:v>
                </c:pt>
                <c:pt idx="8">
                  <c:v>0.38421052631578945</c:v>
                </c:pt>
                <c:pt idx="9">
                  <c:v>0.24299065420560748</c:v>
                </c:pt>
                <c:pt idx="10">
                  <c:v>4.8543689320388349E-2</c:v>
                </c:pt>
                <c:pt idx="11">
                  <c:v>0</c:v>
                </c:pt>
              </c:numCache>
            </c:numRef>
          </c:val>
        </c:ser>
        <c:dLbls>
          <c:showLegendKey val="0"/>
          <c:showVal val="0"/>
          <c:showCatName val="0"/>
          <c:showSerName val="0"/>
          <c:showPercent val="0"/>
          <c:showBubbleSize val="0"/>
        </c:dLbls>
        <c:gapWidth val="150"/>
        <c:overlap val="100"/>
        <c:axId val="543519384"/>
        <c:axId val="543519776"/>
      </c:barChart>
      <c:catAx>
        <c:axId val="54351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l-GR"/>
          </a:p>
        </c:txPr>
        <c:crossAx val="543519776"/>
        <c:crosses val="autoZero"/>
        <c:auto val="1"/>
        <c:lblAlgn val="ctr"/>
        <c:lblOffset val="100"/>
        <c:noMultiLvlLbl val="0"/>
      </c:catAx>
      <c:valAx>
        <c:axId val="543519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43519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Προορισμός μετακινήσεων ανά σκοπό</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Διάφορα!$D$163</c:f>
              <c:strCache>
                <c:ptCount val="1"/>
                <c:pt idx="0">
                  <c:v>Εργασία</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8"/>
              <c:showLegendKey val="0"/>
              <c:showVal val="1"/>
              <c:showCatName val="0"/>
              <c:showSerName val="0"/>
              <c:showPercent val="0"/>
              <c:showBubbleSize val="0"/>
              <c:extLst>
                <c:ext xmlns:c15="http://schemas.microsoft.com/office/drawing/2012/chart" uri="{CE6537A1-D6FC-4f65-9D91-7224C49458BB}"/>
              </c:extLst>
            </c:dLbl>
            <c:dLbl>
              <c:idx val="9"/>
              <c:layout>
                <c:manualLayout>
                  <c:x val="-3.3485880120549254E-2"/>
                  <c:y val="2.300437083045778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Διάφορα!$C$188:$C$197</c:f>
              <c:strCache>
                <c:ptCount val="10"/>
                <c:pt idx="0">
                  <c:v>Ωραιόκαστρο</c:v>
                </c:pt>
                <c:pt idx="1">
                  <c:v>Μελισσοχώρι</c:v>
                </c:pt>
                <c:pt idx="2">
                  <c:v>Παλαιόκαστρο</c:v>
                </c:pt>
                <c:pt idx="3">
                  <c:v>Γαλήνη</c:v>
                </c:pt>
                <c:pt idx="4">
                  <c:v>Λητή</c:v>
                </c:pt>
                <c:pt idx="5">
                  <c:v>Πεντάλοφος</c:v>
                </c:pt>
                <c:pt idx="6">
                  <c:v>Δρυμός</c:v>
                </c:pt>
                <c:pt idx="7">
                  <c:v>Νεοχωρούδα</c:v>
                </c:pt>
                <c:pt idx="8">
                  <c:v>ΒΙΠΕ</c:v>
                </c:pt>
                <c:pt idx="9">
                  <c:v>Π.Ε.</c:v>
                </c:pt>
              </c:strCache>
            </c:strRef>
          </c:cat>
          <c:val>
            <c:numRef>
              <c:f>Διάφορα!$D$188:$D$197</c:f>
              <c:numCache>
                <c:formatCode>0%</c:formatCode>
                <c:ptCount val="10"/>
                <c:pt idx="0">
                  <c:v>0.29959514170040485</c:v>
                </c:pt>
                <c:pt idx="1">
                  <c:v>1.2145748987854251E-2</c:v>
                </c:pt>
                <c:pt idx="2">
                  <c:v>2.4291497975708502E-2</c:v>
                </c:pt>
                <c:pt idx="3">
                  <c:v>8.0971659919028341E-3</c:v>
                </c:pt>
                <c:pt idx="4">
                  <c:v>1.6194331983805668E-2</c:v>
                </c:pt>
                <c:pt idx="5">
                  <c:v>8.0971659919028341E-3</c:v>
                </c:pt>
                <c:pt idx="6">
                  <c:v>2.0242914979757085E-2</c:v>
                </c:pt>
                <c:pt idx="7">
                  <c:v>4.048582995951417E-3</c:v>
                </c:pt>
                <c:pt idx="8">
                  <c:v>9.7165991902834009E-2</c:v>
                </c:pt>
                <c:pt idx="9">
                  <c:v>0.51012145748987858</c:v>
                </c:pt>
              </c:numCache>
            </c:numRef>
          </c:val>
        </c:ser>
        <c:ser>
          <c:idx val="1"/>
          <c:order val="1"/>
          <c:tx>
            <c:strRef>
              <c:f>Διάφορα!$E$163</c:f>
              <c:strCache>
                <c:ptCount val="1"/>
                <c:pt idx="0">
                  <c:v>Αγορά</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9"/>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Διάφορα!$C$188:$C$197</c:f>
              <c:strCache>
                <c:ptCount val="10"/>
                <c:pt idx="0">
                  <c:v>Ωραιόκαστρο</c:v>
                </c:pt>
                <c:pt idx="1">
                  <c:v>Μελισσοχώρι</c:v>
                </c:pt>
                <c:pt idx="2">
                  <c:v>Παλαιόκαστρο</c:v>
                </c:pt>
                <c:pt idx="3">
                  <c:v>Γαλήνη</c:v>
                </c:pt>
                <c:pt idx="4">
                  <c:v>Λητή</c:v>
                </c:pt>
                <c:pt idx="5">
                  <c:v>Πεντάλοφος</c:v>
                </c:pt>
                <c:pt idx="6">
                  <c:v>Δρυμός</c:v>
                </c:pt>
                <c:pt idx="7">
                  <c:v>Νεοχωρούδα</c:v>
                </c:pt>
                <c:pt idx="8">
                  <c:v>ΒΙΠΕ</c:v>
                </c:pt>
                <c:pt idx="9">
                  <c:v>Π.Ε.</c:v>
                </c:pt>
              </c:strCache>
            </c:strRef>
          </c:cat>
          <c:val>
            <c:numRef>
              <c:f>Διάφορα!$E$188:$E$197</c:f>
              <c:numCache>
                <c:formatCode>0%</c:formatCode>
                <c:ptCount val="10"/>
                <c:pt idx="0">
                  <c:v>0.45047923322683708</c:v>
                </c:pt>
                <c:pt idx="1">
                  <c:v>3.1948881789137379E-3</c:v>
                </c:pt>
                <c:pt idx="2">
                  <c:v>1.2779552715654952E-2</c:v>
                </c:pt>
                <c:pt idx="3">
                  <c:v>0</c:v>
                </c:pt>
                <c:pt idx="4">
                  <c:v>3.1948881789137379E-3</c:v>
                </c:pt>
                <c:pt idx="5">
                  <c:v>0</c:v>
                </c:pt>
                <c:pt idx="6">
                  <c:v>3.1948881789137379E-3</c:v>
                </c:pt>
                <c:pt idx="7">
                  <c:v>0</c:v>
                </c:pt>
                <c:pt idx="8">
                  <c:v>0</c:v>
                </c:pt>
                <c:pt idx="9">
                  <c:v>0.52715654952076674</c:v>
                </c:pt>
              </c:numCache>
            </c:numRef>
          </c:val>
        </c:ser>
        <c:ser>
          <c:idx val="2"/>
          <c:order val="2"/>
          <c:tx>
            <c:strRef>
              <c:f>Διάφορα!$F$163</c:f>
              <c:strCache>
                <c:ptCount val="1"/>
                <c:pt idx="0">
                  <c:v>Διασκέδαση</c:v>
                </c:pt>
              </c:strCache>
            </c:strRef>
          </c:tx>
          <c:spPr>
            <a:solidFill>
              <a:schemeClr val="accent3"/>
            </a:solidFill>
            <a:ln>
              <a:noFill/>
            </a:ln>
            <a:effectLst/>
          </c:spPr>
          <c:invertIfNegative val="0"/>
          <c:dLbls>
            <c:dLbl>
              <c:idx val="0"/>
              <c:layout>
                <c:manualLayout>
                  <c:x val="4.2415448152695615E-2"/>
                  <c:y val="-8.4348385311933696E-17"/>
                </c:manualLayout>
              </c:layout>
              <c:showLegendKey val="0"/>
              <c:showVal val="1"/>
              <c:showCatName val="0"/>
              <c:showSerName val="0"/>
              <c:showPercent val="0"/>
              <c:showBubbleSize val="0"/>
              <c:extLst>
                <c:ext xmlns:c15="http://schemas.microsoft.com/office/drawing/2012/chart" uri="{CE6537A1-D6FC-4f65-9D91-7224C49458BB}"/>
              </c:extLst>
            </c:dLbl>
            <c:dLbl>
              <c:idx val="9"/>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Διάφορα!$C$188:$C$197</c:f>
              <c:strCache>
                <c:ptCount val="10"/>
                <c:pt idx="0">
                  <c:v>Ωραιόκαστρο</c:v>
                </c:pt>
                <c:pt idx="1">
                  <c:v>Μελισσοχώρι</c:v>
                </c:pt>
                <c:pt idx="2">
                  <c:v>Παλαιόκαστρο</c:v>
                </c:pt>
                <c:pt idx="3">
                  <c:v>Γαλήνη</c:v>
                </c:pt>
                <c:pt idx="4">
                  <c:v>Λητή</c:v>
                </c:pt>
                <c:pt idx="5">
                  <c:v>Πεντάλοφος</c:v>
                </c:pt>
                <c:pt idx="6">
                  <c:v>Δρυμός</c:v>
                </c:pt>
                <c:pt idx="7">
                  <c:v>Νεοχωρούδα</c:v>
                </c:pt>
                <c:pt idx="8">
                  <c:v>ΒΙΠΕ</c:v>
                </c:pt>
                <c:pt idx="9">
                  <c:v>Π.Ε.</c:v>
                </c:pt>
              </c:strCache>
            </c:strRef>
          </c:cat>
          <c:val>
            <c:numRef>
              <c:f>Διάφορα!$F$188:$F$197</c:f>
              <c:numCache>
                <c:formatCode>0%</c:formatCode>
                <c:ptCount val="10"/>
                <c:pt idx="0">
                  <c:v>0.30744336569579289</c:v>
                </c:pt>
                <c:pt idx="1">
                  <c:v>6.4724919093851136E-3</c:v>
                </c:pt>
                <c:pt idx="2">
                  <c:v>2.2653721682847898E-2</c:v>
                </c:pt>
                <c:pt idx="3">
                  <c:v>0</c:v>
                </c:pt>
                <c:pt idx="4">
                  <c:v>0</c:v>
                </c:pt>
                <c:pt idx="5">
                  <c:v>0</c:v>
                </c:pt>
                <c:pt idx="6">
                  <c:v>3.2362459546925568E-3</c:v>
                </c:pt>
                <c:pt idx="7">
                  <c:v>3.2362459546925568E-3</c:v>
                </c:pt>
                <c:pt idx="8">
                  <c:v>0</c:v>
                </c:pt>
                <c:pt idx="9">
                  <c:v>0.65695792880258896</c:v>
                </c:pt>
              </c:numCache>
            </c:numRef>
          </c:val>
        </c:ser>
        <c:dLbls>
          <c:showLegendKey val="0"/>
          <c:showVal val="0"/>
          <c:showCatName val="0"/>
          <c:showSerName val="0"/>
          <c:showPercent val="0"/>
          <c:showBubbleSize val="0"/>
        </c:dLbls>
        <c:gapWidth val="150"/>
        <c:axId val="543520168"/>
        <c:axId val="543520560"/>
      </c:barChart>
      <c:catAx>
        <c:axId val="54352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43520560"/>
        <c:crosses val="autoZero"/>
        <c:auto val="1"/>
        <c:lblAlgn val="ctr"/>
        <c:lblOffset val="100"/>
        <c:noMultiLvlLbl val="0"/>
      </c:catAx>
      <c:valAx>
        <c:axId val="54352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435201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Μέσο μεταφοράς ανά προορισμό</a:t>
            </a:r>
            <a:r>
              <a:rPr lang="en-US" b="1"/>
              <a:t> (</a:t>
            </a:r>
            <a:r>
              <a:rPr lang="el-GR" b="1"/>
              <a:t>εργασία)</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'Μέσο Περιοχή'!$N$31</c:f>
              <c:strCache>
                <c:ptCount val="1"/>
                <c:pt idx="0">
                  <c:v>ΙΧ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('Μέσο Περιοχή'!$O$30,'Μέσο Περιοχή'!$X$30:$Z$30)</c:f>
              <c:strCache>
                <c:ptCount val="4"/>
                <c:pt idx="0">
                  <c:v>Ωραιόκαστρο</c:v>
                </c:pt>
                <c:pt idx="1">
                  <c:v>Θεσσαλονίκη</c:v>
                </c:pt>
                <c:pt idx="2">
                  <c:v>ΒΙΠΕ</c:v>
                </c:pt>
                <c:pt idx="3">
                  <c:v>Υπόλοιπο</c:v>
                </c:pt>
              </c:strCache>
            </c:strRef>
          </c:cat>
          <c:val>
            <c:numRef>
              <c:f>('Μέσο Περιοχή'!$O$31,'Μέσο Περιοχή'!$X$31:$Z$31)</c:f>
              <c:numCache>
                <c:formatCode>0%</c:formatCode>
                <c:ptCount val="4"/>
                <c:pt idx="0">
                  <c:v>0.20967741935483872</c:v>
                </c:pt>
                <c:pt idx="1">
                  <c:v>0.17741935483870969</c:v>
                </c:pt>
                <c:pt idx="2">
                  <c:v>8.0645161290322578E-2</c:v>
                </c:pt>
                <c:pt idx="3">
                  <c:v>0.31048387096774194</c:v>
                </c:pt>
              </c:numCache>
            </c:numRef>
          </c:val>
        </c:ser>
        <c:ser>
          <c:idx val="1"/>
          <c:order val="1"/>
          <c:tx>
            <c:strRef>
              <c:f>'Μέσο Περιοχή'!$N$32</c:f>
              <c:strCache>
                <c:ptCount val="1"/>
                <c:pt idx="0">
                  <c:v>Λεωφορείο</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('Μέσο Περιοχή'!$O$30,'Μέσο Περιοχή'!$X$30:$Z$30)</c:f>
              <c:strCache>
                <c:ptCount val="4"/>
                <c:pt idx="0">
                  <c:v>Ωραιόκαστρο</c:v>
                </c:pt>
                <c:pt idx="1">
                  <c:v>Θεσσαλονίκη</c:v>
                </c:pt>
                <c:pt idx="2">
                  <c:v>ΒΙΠΕ</c:v>
                </c:pt>
                <c:pt idx="3">
                  <c:v>Υπόλοιπο</c:v>
                </c:pt>
              </c:strCache>
            </c:strRef>
          </c:cat>
          <c:val>
            <c:numRef>
              <c:f>('Μέσο Περιοχή'!$O$32,'Μέσο Περιοχή'!$X$32:$Z$32)</c:f>
              <c:numCache>
                <c:formatCode>0%</c:formatCode>
                <c:ptCount val="4"/>
                <c:pt idx="0">
                  <c:v>1.6129032258064516E-2</c:v>
                </c:pt>
                <c:pt idx="1">
                  <c:v>3.6290322580645164E-2</c:v>
                </c:pt>
                <c:pt idx="2">
                  <c:v>4.0322580645161289E-3</c:v>
                </c:pt>
                <c:pt idx="3">
                  <c:v>3.6290322580645164E-2</c:v>
                </c:pt>
              </c:numCache>
            </c:numRef>
          </c:val>
        </c:ser>
        <c:ser>
          <c:idx val="2"/>
          <c:order val="2"/>
          <c:tx>
            <c:strRef>
              <c:f>'Μέσο Περιοχή'!$N$33</c:f>
              <c:strCache>
                <c:ptCount val="1"/>
                <c:pt idx="0">
                  <c:v>Μηχανάκι</c:v>
                </c:pt>
              </c:strCache>
            </c:strRef>
          </c:tx>
          <c:spPr>
            <a:solidFill>
              <a:schemeClr val="accent3"/>
            </a:solidFill>
            <a:ln>
              <a:noFill/>
            </a:ln>
            <a:effectLst/>
          </c:spPr>
          <c:invertIfNegative val="0"/>
          <c:cat>
            <c:strRef>
              <c:f>('Μέσο Περιοχή'!$O$30,'Μέσο Περιοχή'!$X$30:$Z$30)</c:f>
              <c:strCache>
                <c:ptCount val="4"/>
                <c:pt idx="0">
                  <c:v>Ωραιόκαστρο</c:v>
                </c:pt>
                <c:pt idx="1">
                  <c:v>Θεσσαλονίκη</c:v>
                </c:pt>
                <c:pt idx="2">
                  <c:v>ΒΙΠΕ</c:v>
                </c:pt>
                <c:pt idx="3">
                  <c:v>Υπόλοιπο</c:v>
                </c:pt>
              </c:strCache>
            </c:strRef>
          </c:cat>
          <c:val>
            <c:numRef>
              <c:f>('Μέσο Περιοχή'!$O$33,'Μέσο Περιοχή'!$X$33:$Z$33)</c:f>
              <c:numCache>
                <c:formatCode>0%</c:formatCode>
                <c:ptCount val="4"/>
                <c:pt idx="0">
                  <c:v>8.0645161290322578E-3</c:v>
                </c:pt>
                <c:pt idx="1">
                  <c:v>4.0322580645161289E-3</c:v>
                </c:pt>
                <c:pt idx="2">
                  <c:v>0</c:v>
                </c:pt>
                <c:pt idx="3">
                  <c:v>0</c:v>
                </c:pt>
              </c:numCache>
            </c:numRef>
          </c:val>
        </c:ser>
        <c:ser>
          <c:idx val="3"/>
          <c:order val="3"/>
          <c:tx>
            <c:strRef>
              <c:f>'Μέσο Περιοχή'!$N$34</c:f>
              <c:strCache>
                <c:ptCount val="1"/>
                <c:pt idx="0">
                  <c:v>Πεζή</c:v>
                </c:pt>
              </c:strCache>
            </c:strRef>
          </c:tx>
          <c:spPr>
            <a:solidFill>
              <a:schemeClr val="accent4"/>
            </a:solidFill>
            <a:ln>
              <a:noFill/>
            </a:ln>
            <a:effectLst/>
          </c:spPr>
          <c:invertIfNegative val="0"/>
          <c:cat>
            <c:strRef>
              <c:f>('Μέσο Περιοχή'!$O$30,'Μέσο Περιοχή'!$X$30:$Z$30)</c:f>
              <c:strCache>
                <c:ptCount val="4"/>
                <c:pt idx="0">
                  <c:v>Ωραιόκαστρο</c:v>
                </c:pt>
                <c:pt idx="1">
                  <c:v>Θεσσαλονίκη</c:v>
                </c:pt>
                <c:pt idx="2">
                  <c:v>ΒΙΠΕ</c:v>
                </c:pt>
                <c:pt idx="3">
                  <c:v>Υπόλοιπο</c:v>
                </c:pt>
              </c:strCache>
            </c:strRef>
          </c:cat>
          <c:val>
            <c:numRef>
              <c:f>('Μέσο Περιοχή'!$O$34,'Μέσο Περιοχή'!$X$34:$Z$34)</c:f>
              <c:numCache>
                <c:formatCode>0%</c:formatCode>
                <c:ptCount val="4"/>
                <c:pt idx="0">
                  <c:v>0</c:v>
                </c:pt>
                <c:pt idx="1">
                  <c:v>0</c:v>
                </c:pt>
                <c:pt idx="2">
                  <c:v>0</c:v>
                </c:pt>
                <c:pt idx="3">
                  <c:v>0</c:v>
                </c:pt>
              </c:numCache>
            </c:numRef>
          </c:val>
        </c:ser>
        <c:ser>
          <c:idx val="4"/>
          <c:order val="4"/>
          <c:tx>
            <c:strRef>
              <c:f>'Μέσο Περιοχή'!$N$35</c:f>
              <c:strCache>
                <c:ptCount val="1"/>
                <c:pt idx="0">
                  <c:v>Ποδήλατο</c:v>
                </c:pt>
              </c:strCache>
            </c:strRef>
          </c:tx>
          <c:spPr>
            <a:solidFill>
              <a:schemeClr val="accent5"/>
            </a:solidFill>
            <a:ln>
              <a:noFill/>
            </a:ln>
            <a:effectLst/>
          </c:spPr>
          <c:invertIfNegative val="0"/>
          <c:cat>
            <c:strRef>
              <c:f>('Μέσο Περιοχή'!$O$30,'Μέσο Περιοχή'!$X$30:$Z$30)</c:f>
              <c:strCache>
                <c:ptCount val="4"/>
                <c:pt idx="0">
                  <c:v>Ωραιόκαστρο</c:v>
                </c:pt>
                <c:pt idx="1">
                  <c:v>Θεσσαλονίκη</c:v>
                </c:pt>
                <c:pt idx="2">
                  <c:v>ΒΙΠΕ</c:v>
                </c:pt>
                <c:pt idx="3">
                  <c:v>Υπόλοιπο</c:v>
                </c:pt>
              </c:strCache>
            </c:strRef>
          </c:cat>
          <c:val>
            <c:numRef>
              <c:f>('Μέσο Περιοχή'!$O$35,'Μέσο Περιοχή'!$X$35:$Z$35)</c:f>
              <c:numCache>
                <c:formatCode>0%</c:formatCode>
                <c:ptCount val="4"/>
                <c:pt idx="0">
                  <c:v>0</c:v>
                </c:pt>
                <c:pt idx="1">
                  <c:v>0</c:v>
                </c:pt>
                <c:pt idx="2">
                  <c:v>0</c:v>
                </c:pt>
                <c:pt idx="3">
                  <c:v>0</c:v>
                </c:pt>
              </c:numCache>
            </c:numRef>
          </c:val>
        </c:ser>
        <c:dLbls>
          <c:showLegendKey val="0"/>
          <c:showVal val="0"/>
          <c:showCatName val="0"/>
          <c:showSerName val="0"/>
          <c:showPercent val="0"/>
          <c:showBubbleSize val="0"/>
        </c:dLbls>
        <c:gapWidth val="75"/>
        <c:overlap val="-25"/>
        <c:axId val="543521736"/>
        <c:axId val="543522128"/>
      </c:barChart>
      <c:catAx>
        <c:axId val="543521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43522128"/>
        <c:crosses val="autoZero"/>
        <c:auto val="1"/>
        <c:lblAlgn val="ctr"/>
        <c:lblOffset val="100"/>
        <c:noMultiLvlLbl val="0"/>
      </c:catAx>
      <c:valAx>
        <c:axId val="543522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43521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Μέσο μεταφοράς ανά προορισμό (αγορά)</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'Μέσο Περιοχή'!$N$70</c:f>
              <c:strCache>
                <c:ptCount val="1"/>
                <c:pt idx="0">
                  <c:v>ΙΧ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'Μέσο Περιοχή'!$O$69:$R$69</c:f>
              <c:strCache>
                <c:ptCount val="4"/>
                <c:pt idx="0">
                  <c:v>Ωραιόκαστρο</c:v>
                </c:pt>
                <c:pt idx="1">
                  <c:v>Θεσσαλονίκη</c:v>
                </c:pt>
                <c:pt idx="2">
                  <c:v>Εύοσμος</c:v>
                </c:pt>
                <c:pt idx="3">
                  <c:v>Υπόλοιπο</c:v>
                </c:pt>
              </c:strCache>
            </c:strRef>
          </c:cat>
          <c:val>
            <c:numRef>
              <c:f>'Μέσο Περιοχή'!$O$70:$R$70</c:f>
              <c:numCache>
                <c:formatCode>0%</c:formatCode>
                <c:ptCount val="4"/>
                <c:pt idx="0">
                  <c:v>0.24422442244224424</c:v>
                </c:pt>
                <c:pt idx="1">
                  <c:v>0.26072607260726072</c:v>
                </c:pt>
                <c:pt idx="2">
                  <c:v>2.3102310231023101E-2</c:v>
                </c:pt>
                <c:pt idx="3">
                  <c:v>0.12871287128712872</c:v>
                </c:pt>
              </c:numCache>
            </c:numRef>
          </c:val>
        </c:ser>
        <c:ser>
          <c:idx val="1"/>
          <c:order val="1"/>
          <c:tx>
            <c:strRef>
              <c:f>'Μέσο Περιοχή'!$N$71</c:f>
              <c:strCache>
                <c:ptCount val="1"/>
                <c:pt idx="0">
                  <c:v>Λεωφορείο</c:v>
                </c:pt>
              </c:strCache>
            </c:strRef>
          </c:tx>
          <c:spPr>
            <a:solidFill>
              <a:schemeClr val="accent2"/>
            </a:solidFill>
            <a:ln>
              <a:noFill/>
            </a:ln>
            <a:effectLst/>
          </c:spPr>
          <c:invertIfNegative val="0"/>
          <c:dLbls>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'Μέσο Περιοχή'!$O$69:$R$69</c:f>
              <c:strCache>
                <c:ptCount val="4"/>
                <c:pt idx="0">
                  <c:v>Ωραιόκαστρο</c:v>
                </c:pt>
                <c:pt idx="1">
                  <c:v>Θεσσαλονίκη</c:v>
                </c:pt>
                <c:pt idx="2">
                  <c:v>Εύοσμος</c:v>
                </c:pt>
                <c:pt idx="3">
                  <c:v>Υπόλοιπο</c:v>
                </c:pt>
              </c:strCache>
            </c:strRef>
          </c:cat>
          <c:val>
            <c:numRef>
              <c:f>'Μέσο Περιοχή'!$O$71:$R$71</c:f>
              <c:numCache>
                <c:formatCode>0%</c:formatCode>
                <c:ptCount val="4"/>
                <c:pt idx="0">
                  <c:v>2.3102310231023101E-2</c:v>
                </c:pt>
                <c:pt idx="1">
                  <c:v>8.9108910891089105E-2</c:v>
                </c:pt>
                <c:pt idx="2">
                  <c:v>0</c:v>
                </c:pt>
                <c:pt idx="3">
                  <c:v>9.5709570957095716E-2</c:v>
                </c:pt>
              </c:numCache>
            </c:numRef>
          </c:val>
        </c:ser>
        <c:ser>
          <c:idx val="2"/>
          <c:order val="2"/>
          <c:tx>
            <c:strRef>
              <c:f>'Μέσο Περιοχή'!$N$72</c:f>
              <c:strCache>
                <c:ptCount val="1"/>
                <c:pt idx="0">
                  <c:v>Μηχανάκι</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'Μέσο Περιοχή'!$O$69:$R$69</c:f>
              <c:strCache>
                <c:ptCount val="4"/>
                <c:pt idx="0">
                  <c:v>Ωραιόκαστρο</c:v>
                </c:pt>
                <c:pt idx="1">
                  <c:v>Θεσσαλονίκη</c:v>
                </c:pt>
                <c:pt idx="2">
                  <c:v>Εύοσμος</c:v>
                </c:pt>
                <c:pt idx="3">
                  <c:v>Υπόλοιπο</c:v>
                </c:pt>
              </c:strCache>
            </c:strRef>
          </c:cat>
          <c:val>
            <c:numRef>
              <c:f>'Μέσο Περιοχή'!$O$72:$R$72</c:f>
              <c:numCache>
                <c:formatCode>0%</c:formatCode>
                <c:ptCount val="4"/>
                <c:pt idx="0">
                  <c:v>1.65016501650165E-2</c:v>
                </c:pt>
                <c:pt idx="1">
                  <c:v>0</c:v>
                </c:pt>
                <c:pt idx="2">
                  <c:v>0</c:v>
                </c:pt>
                <c:pt idx="3">
                  <c:v>3.3003300330033004E-3</c:v>
                </c:pt>
              </c:numCache>
            </c:numRef>
          </c:val>
        </c:ser>
        <c:ser>
          <c:idx val="3"/>
          <c:order val="3"/>
          <c:tx>
            <c:strRef>
              <c:f>'Μέσο Περιοχή'!$N$73</c:f>
              <c:strCache>
                <c:ptCount val="1"/>
                <c:pt idx="0">
                  <c:v>Πεζή</c:v>
                </c:pt>
              </c:strCache>
            </c:strRef>
          </c:tx>
          <c:spPr>
            <a:solidFill>
              <a:schemeClr val="accent4"/>
            </a:solidFill>
            <a:ln>
              <a:noFill/>
            </a:ln>
            <a:effectLst/>
          </c:spPr>
          <c:invertIfNegative val="0"/>
          <c:dLbls>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'Μέσο Περιοχή'!$O$69:$R$69</c:f>
              <c:strCache>
                <c:ptCount val="4"/>
                <c:pt idx="0">
                  <c:v>Ωραιόκαστρο</c:v>
                </c:pt>
                <c:pt idx="1">
                  <c:v>Θεσσαλονίκη</c:v>
                </c:pt>
                <c:pt idx="2">
                  <c:v>Εύοσμος</c:v>
                </c:pt>
                <c:pt idx="3">
                  <c:v>Υπόλοιπο</c:v>
                </c:pt>
              </c:strCache>
            </c:strRef>
          </c:cat>
          <c:val>
            <c:numRef>
              <c:f>'Μέσο Περιοχή'!$O$73:$R$73</c:f>
              <c:numCache>
                <c:formatCode>0%</c:formatCode>
                <c:ptCount val="4"/>
                <c:pt idx="0">
                  <c:v>5.2805280528052806E-2</c:v>
                </c:pt>
                <c:pt idx="1">
                  <c:v>1.65016501650165E-2</c:v>
                </c:pt>
                <c:pt idx="2">
                  <c:v>0</c:v>
                </c:pt>
                <c:pt idx="3">
                  <c:v>4.6204620462046202E-2</c:v>
                </c:pt>
              </c:numCache>
            </c:numRef>
          </c:val>
        </c:ser>
        <c:ser>
          <c:idx val="4"/>
          <c:order val="4"/>
          <c:tx>
            <c:strRef>
              <c:f>'Μέσο Περιοχή'!$N$74</c:f>
              <c:strCache>
                <c:ptCount val="1"/>
                <c:pt idx="0">
                  <c:v>Ποδήλατο</c:v>
                </c:pt>
              </c:strCache>
            </c:strRef>
          </c:tx>
          <c:spPr>
            <a:solidFill>
              <a:schemeClr val="accent5"/>
            </a:solidFill>
            <a:ln>
              <a:noFill/>
            </a:ln>
            <a:effectLst/>
          </c:spPr>
          <c:invertIfNegative val="0"/>
          <c:cat>
            <c:strRef>
              <c:f>'Μέσο Περιοχή'!$O$69:$R$69</c:f>
              <c:strCache>
                <c:ptCount val="4"/>
                <c:pt idx="0">
                  <c:v>Ωραιόκαστρο</c:v>
                </c:pt>
                <c:pt idx="1">
                  <c:v>Θεσσαλονίκη</c:v>
                </c:pt>
                <c:pt idx="2">
                  <c:v>Εύοσμος</c:v>
                </c:pt>
                <c:pt idx="3">
                  <c:v>Υπόλοιπο</c:v>
                </c:pt>
              </c:strCache>
            </c:strRef>
          </c:cat>
          <c:val>
            <c:numRef>
              <c:f>'Μέσο Περιοχή'!$O$74:$R$74</c:f>
              <c:numCache>
                <c:formatCode>0%</c:formatCode>
                <c:ptCount val="4"/>
                <c:pt idx="0">
                  <c:v>0</c:v>
                </c:pt>
                <c:pt idx="1">
                  <c:v>0</c:v>
                </c:pt>
                <c:pt idx="2">
                  <c:v>0</c:v>
                </c:pt>
                <c:pt idx="3">
                  <c:v>0</c:v>
                </c:pt>
              </c:numCache>
            </c:numRef>
          </c:val>
        </c:ser>
        <c:dLbls>
          <c:showLegendKey val="0"/>
          <c:showVal val="0"/>
          <c:showCatName val="0"/>
          <c:showSerName val="0"/>
          <c:showPercent val="0"/>
          <c:showBubbleSize val="0"/>
        </c:dLbls>
        <c:gapWidth val="219"/>
        <c:overlap val="-27"/>
        <c:axId val="546011656"/>
        <c:axId val="546012048"/>
      </c:barChart>
      <c:catAx>
        <c:axId val="54601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46012048"/>
        <c:crosses val="autoZero"/>
        <c:auto val="1"/>
        <c:lblAlgn val="ctr"/>
        <c:lblOffset val="100"/>
        <c:noMultiLvlLbl val="0"/>
      </c:catAx>
      <c:valAx>
        <c:axId val="546012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46011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Μέσο μεταφοράς ανά προορισμό (διασκέδαση)</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'Μέσο Περιοχή'!$N$114</c:f>
              <c:strCache>
                <c:ptCount val="1"/>
                <c:pt idx="0">
                  <c:v>ΙΧ</c:v>
                </c:pt>
              </c:strCache>
            </c:strRef>
          </c:tx>
          <c:spPr>
            <a:solidFill>
              <a:schemeClr val="accent1"/>
            </a:solidFill>
            <a:ln>
              <a:noFill/>
            </a:ln>
            <a:effectLst/>
          </c:spPr>
          <c:invertIfNegative val="0"/>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'Μέσο Περιοχή'!$O$113:$R$113</c:f>
              <c:strCache>
                <c:ptCount val="4"/>
                <c:pt idx="0">
                  <c:v>Ωραιόκαστρο</c:v>
                </c:pt>
                <c:pt idx="1">
                  <c:v>Θεσσαλονίκη</c:v>
                </c:pt>
                <c:pt idx="2">
                  <c:v>Εύοσμος</c:v>
                </c:pt>
                <c:pt idx="3">
                  <c:v>Υπόλοιπο</c:v>
                </c:pt>
              </c:strCache>
            </c:strRef>
          </c:cat>
          <c:val>
            <c:numRef>
              <c:f>'Μέσο Περιοχή'!$O$114:$R$114</c:f>
              <c:numCache>
                <c:formatCode>0%</c:formatCode>
                <c:ptCount val="4"/>
                <c:pt idx="0">
                  <c:v>0.21122112211221122</c:v>
                </c:pt>
                <c:pt idx="1">
                  <c:v>0.42244224422442245</c:v>
                </c:pt>
                <c:pt idx="2">
                  <c:v>1.9801980198019802E-2</c:v>
                </c:pt>
                <c:pt idx="3">
                  <c:v>3.3003300330033004E-3</c:v>
                </c:pt>
              </c:numCache>
            </c:numRef>
          </c:val>
        </c:ser>
        <c:ser>
          <c:idx val="1"/>
          <c:order val="1"/>
          <c:tx>
            <c:strRef>
              <c:f>'Μέσο Περιοχή'!$N$115</c:f>
              <c:strCache>
                <c:ptCount val="1"/>
                <c:pt idx="0">
                  <c:v>Λεωφορείο</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'Μέσο Περιοχή'!$O$113:$R$113</c:f>
              <c:strCache>
                <c:ptCount val="4"/>
                <c:pt idx="0">
                  <c:v>Ωραιόκαστρο</c:v>
                </c:pt>
                <c:pt idx="1">
                  <c:v>Θεσσαλονίκη</c:v>
                </c:pt>
                <c:pt idx="2">
                  <c:v>Εύοσμος</c:v>
                </c:pt>
                <c:pt idx="3">
                  <c:v>Υπόλοιπο</c:v>
                </c:pt>
              </c:strCache>
            </c:strRef>
          </c:cat>
          <c:val>
            <c:numRef>
              <c:f>'Μέσο Περιοχή'!$O$115:$R$115</c:f>
              <c:numCache>
                <c:formatCode>0%</c:formatCode>
                <c:ptCount val="4"/>
                <c:pt idx="0">
                  <c:v>1.3201320132013201E-2</c:v>
                </c:pt>
                <c:pt idx="1">
                  <c:v>4.2904290429042903E-2</c:v>
                </c:pt>
                <c:pt idx="2">
                  <c:v>9.9009900990099011E-3</c:v>
                </c:pt>
                <c:pt idx="3">
                  <c:v>0.14191419141914191</c:v>
                </c:pt>
              </c:numCache>
            </c:numRef>
          </c:val>
        </c:ser>
        <c:ser>
          <c:idx val="2"/>
          <c:order val="2"/>
          <c:tx>
            <c:strRef>
              <c:f>'Μέσο Περιοχή'!$N$116</c:f>
              <c:strCache>
                <c:ptCount val="1"/>
                <c:pt idx="0">
                  <c:v>Μηχανάκι</c:v>
                </c:pt>
              </c:strCache>
            </c:strRef>
          </c:tx>
          <c:spPr>
            <a:solidFill>
              <a:schemeClr val="accent3"/>
            </a:solidFill>
            <a:ln>
              <a:noFill/>
            </a:ln>
            <a:effectLst/>
          </c:spPr>
          <c:invertIfNegative val="0"/>
          <c:cat>
            <c:strRef>
              <c:f>'Μέσο Περιοχή'!$O$113:$R$113</c:f>
              <c:strCache>
                <c:ptCount val="4"/>
                <c:pt idx="0">
                  <c:v>Ωραιόκαστρο</c:v>
                </c:pt>
                <c:pt idx="1">
                  <c:v>Θεσσαλονίκη</c:v>
                </c:pt>
                <c:pt idx="2">
                  <c:v>Εύοσμος</c:v>
                </c:pt>
                <c:pt idx="3">
                  <c:v>Υπόλοιπο</c:v>
                </c:pt>
              </c:strCache>
            </c:strRef>
          </c:cat>
          <c:val>
            <c:numRef>
              <c:f>'Μέσο Περιοχή'!$O$116:$R$116</c:f>
              <c:numCache>
                <c:formatCode>0%</c:formatCode>
                <c:ptCount val="4"/>
                <c:pt idx="0">
                  <c:v>3.3003300330033004E-3</c:v>
                </c:pt>
                <c:pt idx="1">
                  <c:v>6.6006600660066007E-3</c:v>
                </c:pt>
                <c:pt idx="2">
                  <c:v>0</c:v>
                </c:pt>
                <c:pt idx="3">
                  <c:v>9.9009900990099011E-3</c:v>
                </c:pt>
              </c:numCache>
            </c:numRef>
          </c:val>
        </c:ser>
        <c:ser>
          <c:idx val="3"/>
          <c:order val="3"/>
          <c:tx>
            <c:strRef>
              <c:f>'Μέσο Περιοχή'!$N$117</c:f>
              <c:strCache>
                <c:ptCount val="1"/>
                <c:pt idx="0">
                  <c:v>Πεζή</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'Μέσο Περιοχή'!$O$113:$R$113</c:f>
              <c:strCache>
                <c:ptCount val="4"/>
                <c:pt idx="0">
                  <c:v>Ωραιόκαστρο</c:v>
                </c:pt>
                <c:pt idx="1">
                  <c:v>Θεσσαλονίκη</c:v>
                </c:pt>
                <c:pt idx="2">
                  <c:v>Εύοσμος</c:v>
                </c:pt>
                <c:pt idx="3">
                  <c:v>Υπόλοιπο</c:v>
                </c:pt>
              </c:strCache>
            </c:strRef>
          </c:cat>
          <c:val>
            <c:numRef>
              <c:f>'Μέσο Περιοχή'!$O$117:$R$117</c:f>
              <c:numCache>
                <c:formatCode>0%</c:formatCode>
                <c:ptCount val="4"/>
                <c:pt idx="0">
                  <c:v>0</c:v>
                </c:pt>
                <c:pt idx="1">
                  <c:v>6.6006600660066007E-3</c:v>
                </c:pt>
                <c:pt idx="2">
                  <c:v>0</c:v>
                </c:pt>
                <c:pt idx="3">
                  <c:v>0.10891089108910891</c:v>
                </c:pt>
              </c:numCache>
            </c:numRef>
          </c:val>
        </c:ser>
        <c:ser>
          <c:idx val="4"/>
          <c:order val="4"/>
          <c:tx>
            <c:strRef>
              <c:f>'Μέσο Περιοχή'!$N$118</c:f>
              <c:strCache>
                <c:ptCount val="1"/>
                <c:pt idx="0">
                  <c:v>Ποδήλατο</c:v>
                </c:pt>
              </c:strCache>
            </c:strRef>
          </c:tx>
          <c:spPr>
            <a:solidFill>
              <a:schemeClr val="accent5"/>
            </a:solidFill>
            <a:ln>
              <a:noFill/>
            </a:ln>
            <a:effectLst/>
          </c:spPr>
          <c:invertIfNegative val="0"/>
          <c:cat>
            <c:strRef>
              <c:f>'Μέσο Περιοχή'!$O$113:$R$113</c:f>
              <c:strCache>
                <c:ptCount val="4"/>
                <c:pt idx="0">
                  <c:v>Ωραιόκαστρο</c:v>
                </c:pt>
                <c:pt idx="1">
                  <c:v>Θεσσαλονίκη</c:v>
                </c:pt>
                <c:pt idx="2">
                  <c:v>Εύοσμος</c:v>
                </c:pt>
                <c:pt idx="3">
                  <c:v>Υπόλοιπο</c:v>
                </c:pt>
              </c:strCache>
            </c:strRef>
          </c:cat>
          <c:val>
            <c:numRef>
              <c:f>'Μέσο Περιοχή'!$O$118:$R$118</c:f>
              <c:numCache>
                <c:formatCode>0%</c:formatCode>
                <c:ptCount val="4"/>
                <c:pt idx="0">
                  <c:v>0</c:v>
                </c:pt>
                <c:pt idx="1">
                  <c:v>0</c:v>
                </c:pt>
                <c:pt idx="2">
                  <c:v>0</c:v>
                </c:pt>
                <c:pt idx="3">
                  <c:v>0</c:v>
                </c:pt>
              </c:numCache>
            </c:numRef>
          </c:val>
        </c:ser>
        <c:dLbls>
          <c:showLegendKey val="0"/>
          <c:showVal val="0"/>
          <c:showCatName val="0"/>
          <c:showSerName val="0"/>
          <c:showPercent val="0"/>
          <c:showBubbleSize val="0"/>
        </c:dLbls>
        <c:gapWidth val="219"/>
        <c:overlap val="-27"/>
        <c:axId val="546012832"/>
        <c:axId val="546013224"/>
      </c:barChart>
      <c:catAx>
        <c:axId val="54601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46013224"/>
        <c:crosses val="autoZero"/>
        <c:auto val="1"/>
        <c:lblAlgn val="ctr"/>
        <c:lblOffset val="100"/>
        <c:noMultiLvlLbl val="0"/>
      </c:catAx>
      <c:valAx>
        <c:axId val="546013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4601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l-GR"/>
              <a:t>εΙΔΟΣ ΣΤΑΘΜΕΥΣΗΣ ΑΝΑ ΣΚΟΠΟ ΜΕΤΑΚΙΝΗΣΗΣ</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Φύλλο2!$A$30</c:f>
              <c:strCache>
                <c:ptCount val="1"/>
                <c:pt idx="0">
                  <c:v>Δεν πραγματοποιώ ανάλογη μετακίνηση με ΙΧ</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1"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Φύλλο2!$N$29:$S$29</c:f>
              <c:strCache>
                <c:ptCount val="6"/>
                <c:pt idx="0">
                  <c:v>Εργασία</c:v>
                </c:pt>
                <c:pt idx="1">
                  <c:v>Εκπαίδευση</c:v>
                </c:pt>
                <c:pt idx="2">
                  <c:v>Αγορά</c:v>
                </c:pt>
                <c:pt idx="3">
                  <c:v>Διασκέδαση</c:v>
                </c:pt>
                <c:pt idx="4">
                  <c:v>Προσωπικές υποθέσεις</c:v>
                </c:pt>
                <c:pt idx="5">
                  <c:v>Επιστροφή στο σπίτι</c:v>
                </c:pt>
              </c:strCache>
            </c:strRef>
          </c:cat>
          <c:val>
            <c:numRef>
              <c:f>Φύλλο2!$N$30:$S$30</c:f>
              <c:numCache>
                <c:formatCode>0%</c:formatCode>
                <c:ptCount val="6"/>
                <c:pt idx="0">
                  <c:v>0.24</c:v>
                </c:pt>
                <c:pt idx="1">
                  <c:v>0.5033333333333333</c:v>
                </c:pt>
                <c:pt idx="2">
                  <c:v>0.21</c:v>
                </c:pt>
                <c:pt idx="3">
                  <c:v>0.17</c:v>
                </c:pt>
                <c:pt idx="4">
                  <c:v>0.15666666666666668</c:v>
                </c:pt>
                <c:pt idx="5">
                  <c:v>9.6666666666666665E-2</c:v>
                </c:pt>
              </c:numCache>
            </c:numRef>
          </c:val>
        </c:ser>
        <c:ser>
          <c:idx val="1"/>
          <c:order val="1"/>
          <c:tx>
            <c:strRef>
              <c:f>Φύλλο2!$A$31</c:f>
              <c:strCache>
                <c:ptCount val="1"/>
                <c:pt idx="0">
                  <c:v>Στο δρόμο χωρίς χρέωση</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1"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Φύλλο2!$N$29:$S$29</c:f>
              <c:strCache>
                <c:ptCount val="6"/>
                <c:pt idx="0">
                  <c:v>Εργασία</c:v>
                </c:pt>
                <c:pt idx="1">
                  <c:v>Εκπαίδευση</c:v>
                </c:pt>
                <c:pt idx="2">
                  <c:v>Αγορά</c:v>
                </c:pt>
                <c:pt idx="3">
                  <c:v>Διασκέδαση</c:v>
                </c:pt>
                <c:pt idx="4">
                  <c:v>Προσωπικές υποθέσεις</c:v>
                </c:pt>
                <c:pt idx="5">
                  <c:v>Επιστροφή στο σπίτι</c:v>
                </c:pt>
              </c:strCache>
            </c:strRef>
          </c:cat>
          <c:val>
            <c:numRef>
              <c:f>Φύλλο2!$N$31:$S$31</c:f>
              <c:numCache>
                <c:formatCode>0%</c:formatCode>
                <c:ptCount val="6"/>
                <c:pt idx="0">
                  <c:v>0.4</c:v>
                </c:pt>
                <c:pt idx="1">
                  <c:v>0.38333333333333336</c:v>
                </c:pt>
                <c:pt idx="2">
                  <c:v>0.4</c:v>
                </c:pt>
                <c:pt idx="3">
                  <c:v>0.48333333333333334</c:v>
                </c:pt>
                <c:pt idx="4">
                  <c:v>0.51666666666666672</c:v>
                </c:pt>
                <c:pt idx="5">
                  <c:v>0.35666666666666669</c:v>
                </c:pt>
              </c:numCache>
            </c:numRef>
          </c:val>
        </c:ser>
        <c:ser>
          <c:idx val="2"/>
          <c:order val="2"/>
          <c:tx>
            <c:strRef>
              <c:f>Φύλλο2!$A$32</c:f>
              <c:strCache>
                <c:ptCount val="1"/>
                <c:pt idx="0">
                  <c:v>Ιδιωτικός χώρος</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1"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Φύλλο2!$N$29:$S$29</c:f>
              <c:strCache>
                <c:ptCount val="6"/>
                <c:pt idx="0">
                  <c:v>Εργασία</c:v>
                </c:pt>
                <c:pt idx="1">
                  <c:v>Εκπαίδευση</c:v>
                </c:pt>
                <c:pt idx="2">
                  <c:v>Αγορά</c:v>
                </c:pt>
                <c:pt idx="3">
                  <c:v>Διασκέδαση</c:v>
                </c:pt>
                <c:pt idx="4">
                  <c:v>Προσωπικές υποθέσεις</c:v>
                </c:pt>
                <c:pt idx="5">
                  <c:v>Επιστροφή στο σπίτι</c:v>
                </c:pt>
              </c:strCache>
            </c:strRef>
          </c:cat>
          <c:val>
            <c:numRef>
              <c:f>Φύλλο2!$N$32:$S$32</c:f>
              <c:numCache>
                <c:formatCode>0%</c:formatCode>
                <c:ptCount val="6"/>
                <c:pt idx="0">
                  <c:v>0.28000000000000003</c:v>
                </c:pt>
                <c:pt idx="1">
                  <c:v>7.3333333333333334E-2</c:v>
                </c:pt>
                <c:pt idx="2">
                  <c:v>0.10333333333333333</c:v>
                </c:pt>
                <c:pt idx="3">
                  <c:v>0.13</c:v>
                </c:pt>
                <c:pt idx="4">
                  <c:v>0.12666666666666668</c:v>
                </c:pt>
                <c:pt idx="5">
                  <c:v>0.46</c:v>
                </c:pt>
              </c:numCache>
            </c:numRef>
          </c:val>
        </c:ser>
        <c:ser>
          <c:idx val="3"/>
          <c:order val="3"/>
          <c:tx>
            <c:strRef>
              <c:f>Φύλλο2!$A$33</c:f>
              <c:strCache>
                <c:ptCount val="1"/>
                <c:pt idx="0">
                  <c:v>Στο δρόμο με χρέωση</c:v>
                </c:pt>
              </c:strCache>
            </c:strRef>
          </c:tx>
          <c:spPr>
            <a:solidFill>
              <a:schemeClr val="accent4"/>
            </a:solidFill>
            <a:ln>
              <a:noFill/>
            </a:ln>
            <a:effectLst/>
          </c:spPr>
          <c:invertIfNegative val="0"/>
          <c:dLbls>
            <c:dLbl>
              <c:idx val="5"/>
              <c:delete val="1"/>
              <c:extLst>
                <c:ext xmlns:c15="http://schemas.microsoft.com/office/drawing/2012/chart" uri="{CE6537A1-D6FC-4f65-9D91-7224C49458BB}"/>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Φύλλο2!$N$29:$S$29</c:f>
              <c:strCache>
                <c:ptCount val="6"/>
                <c:pt idx="0">
                  <c:v>Εργασία</c:v>
                </c:pt>
                <c:pt idx="1">
                  <c:v>Εκπαίδευση</c:v>
                </c:pt>
                <c:pt idx="2">
                  <c:v>Αγορά</c:v>
                </c:pt>
                <c:pt idx="3">
                  <c:v>Διασκέδαση</c:v>
                </c:pt>
                <c:pt idx="4">
                  <c:v>Προσωπικές υποθέσεις</c:v>
                </c:pt>
                <c:pt idx="5">
                  <c:v>Επιστροφή στο σπίτι</c:v>
                </c:pt>
              </c:strCache>
            </c:strRef>
          </c:cat>
          <c:val>
            <c:numRef>
              <c:f>Φύλλο2!$N$33:$S$33</c:f>
              <c:numCache>
                <c:formatCode>0%</c:formatCode>
                <c:ptCount val="6"/>
                <c:pt idx="0">
                  <c:v>0.02</c:v>
                </c:pt>
                <c:pt idx="1">
                  <c:v>1.6666666666666666E-2</c:v>
                </c:pt>
                <c:pt idx="2">
                  <c:v>0.10666666666666667</c:v>
                </c:pt>
                <c:pt idx="3">
                  <c:v>0.06</c:v>
                </c:pt>
                <c:pt idx="4">
                  <c:v>6.6666666666666666E-2</c:v>
                </c:pt>
                <c:pt idx="5">
                  <c:v>3.3333333333333335E-3</c:v>
                </c:pt>
              </c:numCache>
            </c:numRef>
          </c:val>
        </c:ser>
        <c:ser>
          <c:idx val="4"/>
          <c:order val="4"/>
          <c:tx>
            <c:strRef>
              <c:f>Φύλλο2!$A$34</c:f>
              <c:strCache>
                <c:ptCount val="1"/>
                <c:pt idx="0">
                  <c:v>Μακροχρόνια μίσθωση Θέσης</c:v>
                </c:pt>
              </c:strCache>
            </c:strRef>
          </c:tx>
          <c:spPr>
            <a:solidFill>
              <a:schemeClr val="accent5"/>
            </a:solidFill>
            <a:ln>
              <a:noFill/>
            </a:ln>
            <a:effectLst/>
          </c:spPr>
          <c:invertIfNegative val="0"/>
          <c:dLbls>
            <c:dLbl>
              <c:idx val="1"/>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Φύλλο2!$N$29:$S$29</c:f>
              <c:strCache>
                <c:ptCount val="6"/>
                <c:pt idx="0">
                  <c:v>Εργασία</c:v>
                </c:pt>
                <c:pt idx="1">
                  <c:v>Εκπαίδευση</c:v>
                </c:pt>
                <c:pt idx="2">
                  <c:v>Αγορά</c:v>
                </c:pt>
                <c:pt idx="3">
                  <c:v>Διασκέδαση</c:v>
                </c:pt>
                <c:pt idx="4">
                  <c:v>Προσωπικές υποθέσεις</c:v>
                </c:pt>
                <c:pt idx="5">
                  <c:v>Επιστροφή στο σπίτι</c:v>
                </c:pt>
              </c:strCache>
            </c:strRef>
          </c:cat>
          <c:val>
            <c:numRef>
              <c:f>Φύλλο2!$N$34:$S$34</c:f>
              <c:numCache>
                <c:formatCode>0%</c:formatCode>
                <c:ptCount val="6"/>
                <c:pt idx="0">
                  <c:v>0.01</c:v>
                </c:pt>
                <c:pt idx="1">
                  <c:v>3.3333333333333335E-3</c:v>
                </c:pt>
                <c:pt idx="2">
                  <c:v>6.6666666666666671E-3</c:v>
                </c:pt>
                <c:pt idx="3">
                  <c:v>6.6666666666666671E-3</c:v>
                </c:pt>
                <c:pt idx="4">
                  <c:v>3.3333333333333335E-3</c:v>
                </c:pt>
                <c:pt idx="5">
                  <c:v>0</c:v>
                </c:pt>
              </c:numCache>
            </c:numRef>
          </c:val>
        </c:ser>
        <c:ser>
          <c:idx val="5"/>
          <c:order val="5"/>
          <c:tx>
            <c:strRef>
              <c:f>Φύλλο2!$A$35</c:f>
              <c:strCache>
                <c:ptCount val="1"/>
                <c:pt idx="0">
                  <c:v>Σε ιδιωτικό parking</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Φύλλο2!$N$29:$S$29</c:f>
              <c:strCache>
                <c:ptCount val="6"/>
                <c:pt idx="0">
                  <c:v>Εργασία</c:v>
                </c:pt>
                <c:pt idx="1">
                  <c:v>Εκπαίδευση</c:v>
                </c:pt>
                <c:pt idx="2">
                  <c:v>Αγορά</c:v>
                </c:pt>
                <c:pt idx="3">
                  <c:v>Διασκέδαση</c:v>
                </c:pt>
                <c:pt idx="4">
                  <c:v>Προσωπικές υποθέσεις</c:v>
                </c:pt>
                <c:pt idx="5">
                  <c:v>Επιστροφή στο σπίτι</c:v>
                </c:pt>
              </c:strCache>
            </c:strRef>
          </c:cat>
          <c:val>
            <c:numRef>
              <c:f>Φύλλο2!$N$35:$S$35</c:f>
              <c:numCache>
                <c:formatCode>0%</c:formatCode>
                <c:ptCount val="6"/>
                <c:pt idx="0">
                  <c:v>0.05</c:v>
                </c:pt>
                <c:pt idx="1">
                  <c:v>0.02</c:v>
                </c:pt>
                <c:pt idx="2">
                  <c:v>0.17333333333333334</c:v>
                </c:pt>
                <c:pt idx="3">
                  <c:v>0.15</c:v>
                </c:pt>
                <c:pt idx="4">
                  <c:v>0.13</c:v>
                </c:pt>
                <c:pt idx="5">
                  <c:v>8.3333333333333329E-2</c:v>
                </c:pt>
              </c:numCache>
            </c:numRef>
          </c:val>
        </c:ser>
        <c:dLbls>
          <c:showLegendKey val="0"/>
          <c:showVal val="1"/>
          <c:showCatName val="0"/>
          <c:showSerName val="0"/>
          <c:showPercent val="0"/>
          <c:showBubbleSize val="0"/>
        </c:dLbls>
        <c:gapWidth val="150"/>
        <c:overlap val="-25"/>
        <c:axId val="546014400"/>
        <c:axId val="546014792"/>
      </c:barChart>
      <c:catAx>
        <c:axId val="5460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l-GR"/>
          </a:p>
        </c:txPr>
        <c:crossAx val="546014792"/>
        <c:crosses val="autoZero"/>
        <c:auto val="1"/>
        <c:lblAlgn val="ctr"/>
        <c:lblOffset val="100"/>
        <c:noMultiLvlLbl val="0"/>
      </c:catAx>
      <c:valAx>
        <c:axId val="546014792"/>
        <c:scaling>
          <c:orientation val="minMax"/>
        </c:scaling>
        <c:delete val="1"/>
        <c:axPos val="l"/>
        <c:numFmt formatCode="0%" sourceLinked="1"/>
        <c:majorTickMark val="none"/>
        <c:minorTickMark val="none"/>
        <c:tickLblPos val="nextTo"/>
        <c:crossAx val="546014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l-GR" dirty="0" smtClean="0"/>
              <a:t>Ηλικιακή κατανομή</a:t>
            </a:r>
            <a:endParaRPr lang="el-GR"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title>
    <c:autoTitleDeleted val="0"/>
    <c:plotArea>
      <c:layout>
        <c:manualLayout>
          <c:layoutTarget val="inner"/>
          <c:xMode val="edge"/>
          <c:yMode val="edge"/>
          <c:x val="0.24590997569662285"/>
          <c:y val="4.9515477953267092E-2"/>
          <c:w val="0.46672316861044377"/>
          <c:h val="0.9139532466470256"/>
        </c:manualLayout>
      </c:layout>
      <c:pieChart>
        <c:varyColors val="1"/>
        <c:ser>
          <c:idx val="0"/>
          <c:order val="0"/>
          <c:tx>
            <c:strRef>
              <c:f>Φύλλο1!$B$1</c:f>
              <c:strCache>
                <c:ptCount val="1"/>
                <c:pt idx="0">
                  <c:v>Στήλη1</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dPt>
          <c:dLbls>
            <c:dLbl>
              <c:idx val="0"/>
              <c:layout>
                <c:manualLayout>
                  <c:x val="1.279156861616651E-2"/>
                  <c:y val="-3.066437062548607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2.4776257978803042E-2"/>
                  <c:y val="-1.436729252305299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3.9269291677028285E-2"/>
                  <c:y val="-8.6170981002110549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8.8975453414323526E-3"/>
                  <c:y val="6.0570492167536939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1.9798644391886569E-2"/>
                  <c:y val="1.159648927896900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2.2833546724350551E-2"/>
                  <c:y val="-1.5553827352516387E-5"/>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1.8153455925747148E-2"/>
                  <c:y val="-1.3165203866237084E-4"/>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l-GR"/>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Φύλλο1!$A$2:$A$8</c:f>
              <c:strCache>
                <c:ptCount val="7"/>
                <c:pt idx="0">
                  <c:v>&lt;18</c:v>
                </c:pt>
                <c:pt idx="1">
                  <c:v>18-24</c:v>
                </c:pt>
                <c:pt idx="2">
                  <c:v>25-30</c:v>
                </c:pt>
                <c:pt idx="3">
                  <c:v>31-40</c:v>
                </c:pt>
                <c:pt idx="4">
                  <c:v>41-50</c:v>
                </c:pt>
                <c:pt idx="5">
                  <c:v>51-65</c:v>
                </c:pt>
                <c:pt idx="6">
                  <c:v>&gt;65</c:v>
                </c:pt>
              </c:strCache>
            </c:strRef>
          </c:cat>
          <c:val>
            <c:numRef>
              <c:f>Φύλλο1!$B$2:$B$8</c:f>
              <c:numCache>
                <c:formatCode>0.00%</c:formatCode>
                <c:ptCount val="7"/>
                <c:pt idx="0">
                  <c:v>2.1000000000000001E-2</c:v>
                </c:pt>
                <c:pt idx="1">
                  <c:v>8.7999999999999995E-2</c:v>
                </c:pt>
                <c:pt idx="2">
                  <c:v>0.10199999999999999</c:v>
                </c:pt>
                <c:pt idx="3">
                  <c:v>0.27</c:v>
                </c:pt>
                <c:pt idx="4">
                  <c:v>0.29099999999999998</c:v>
                </c:pt>
                <c:pt idx="5">
                  <c:v>0.14399999999999999</c:v>
                </c:pt>
                <c:pt idx="6">
                  <c:v>8.4000000000000005E-2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2</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l-GR"/>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Φύλλο1!$A$2:$A$6</c:f>
              <c:strCache>
                <c:ptCount val="5"/>
                <c:pt idx="0">
                  <c:v>Θα έχει πολύ αρνητικά αποτελέσματα</c:v>
                </c:pt>
                <c:pt idx="1">
                  <c:v>Θα έχει αρνητικά αποτελέσματα</c:v>
                </c:pt>
                <c:pt idx="2">
                  <c:v>Θα έχει θετικά αποτελέσματα</c:v>
                </c:pt>
                <c:pt idx="3">
                  <c:v>Θα έχει πολύ θετικά αποτελέσματα</c:v>
                </c:pt>
                <c:pt idx="4">
                  <c:v>Δεν μπορώ/θέλω να απαντήσεων</c:v>
                </c:pt>
              </c:strCache>
            </c:strRef>
          </c:cat>
          <c:val>
            <c:numRef>
              <c:f>Φύλλο1!$B$2:$B$6</c:f>
              <c:numCache>
                <c:formatCode>0.00%</c:formatCode>
                <c:ptCount val="5"/>
                <c:pt idx="0">
                  <c:v>7.0175438596491229E-3</c:v>
                </c:pt>
                <c:pt idx="1">
                  <c:v>3.5087719298245612E-2</c:v>
                </c:pt>
                <c:pt idx="2">
                  <c:v>0.42105263157894735</c:v>
                </c:pt>
                <c:pt idx="3">
                  <c:v>0.46666666666666667</c:v>
                </c:pt>
                <c:pt idx="4">
                  <c:v>7.0175438596491224E-2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552683329019651"/>
          <c:y val="4.6953144859226345E-2"/>
          <c:w val="0.27317756070054106"/>
          <c:h val="0.874977413120909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3345008000831E-2"/>
          <c:y val="5.8824006124395277E-2"/>
          <c:w val="0.56155655579401975"/>
          <c:h val="0.92278573154830557"/>
        </c:manualLayout>
      </c:layout>
      <c:pieChart>
        <c:varyColors val="1"/>
        <c:ser>
          <c:idx val="0"/>
          <c:order val="0"/>
          <c:tx>
            <c:strRef>
              <c:f>Φύλλο1!$B$1</c:f>
              <c:strCache>
                <c:ptCount val="1"/>
                <c:pt idx="0">
                  <c:v>Στήλη1</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l-GR"/>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Φύλλο1!$A$2:$A$6</c:f>
              <c:strCache>
                <c:ptCount val="5"/>
                <c:pt idx="0">
                  <c:v>Θα έχει πολύ αρνητικά αποτελέσματα</c:v>
                </c:pt>
                <c:pt idx="1">
                  <c:v>Θα έχει αρνητικά αποτελέσματα</c:v>
                </c:pt>
                <c:pt idx="2">
                  <c:v>Θα έχει θετικά αποτελέσματα</c:v>
                </c:pt>
                <c:pt idx="3">
                  <c:v>Θα έχει πολύ θετικά αποτελέσματα</c:v>
                </c:pt>
                <c:pt idx="4">
                  <c:v>Δεν μπορώ/θέλω να απαντήσεων</c:v>
                </c:pt>
              </c:strCache>
            </c:strRef>
          </c:cat>
          <c:val>
            <c:numRef>
              <c:f>Φύλλο1!$B$2:$B$6</c:f>
              <c:numCache>
                <c:formatCode>0.00%</c:formatCode>
                <c:ptCount val="5"/>
                <c:pt idx="0">
                  <c:v>1.0526315789473684E-2</c:v>
                </c:pt>
                <c:pt idx="1">
                  <c:v>2.1052631578947368E-2</c:v>
                </c:pt>
                <c:pt idx="2">
                  <c:v>0.3298245614035088</c:v>
                </c:pt>
                <c:pt idx="3">
                  <c:v>0.5859649122807018</c:v>
                </c:pt>
                <c:pt idx="4">
                  <c:v>5.2631578947368418E-2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29090524641434E-2"/>
          <c:y val="6.2499784941303316E-2"/>
          <c:w val="0.55536549477342523"/>
          <c:h val="0.91505869668694906"/>
        </c:manualLayout>
      </c:layout>
      <c:pieChart>
        <c:varyColors val="1"/>
        <c:ser>
          <c:idx val="0"/>
          <c:order val="0"/>
          <c:tx>
            <c:strRef>
              <c:f>Φύλλο1!$B$1</c:f>
              <c:strCache>
                <c:ptCount val="1"/>
                <c:pt idx="0">
                  <c:v>Στήλη1</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l-GR"/>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Φύλλο1!$A$2:$A$6</c:f>
              <c:strCache>
                <c:ptCount val="5"/>
                <c:pt idx="0">
                  <c:v>Θα έχει πολύ αρνητικά αποτελέσματα</c:v>
                </c:pt>
                <c:pt idx="1">
                  <c:v>Θα έχει αρνητικά αποτελέσματα</c:v>
                </c:pt>
                <c:pt idx="2">
                  <c:v>Θα έχει θετικά αποτελέσματα</c:v>
                </c:pt>
                <c:pt idx="3">
                  <c:v>Θα έχει πολύ θετικά αποτελέσματα</c:v>
                </c:pt>
                <c:pt idx="4">
                  <c:v>Δεν μπορώ/θέλω να απαντήσεων</c:v>
                </c:pt>
              </c:strCache>
            </c:strRef>
          </c:cat>
          <c:val>
            <c:numRef>
              <c:f>Φύλλο1!$B$2:$B$6</c:f>
              <c:numCache>
                <c:formatCode>0.00%</c:formatCode>
                <c:ptCount val="5"/>
                <c:pt idx="0">
                  <c:v>1.4084507042253521E-2</c:v>
                </c:pt>
                <c:pt idx="1">
                  <c:v>9.154929577464789E-2</c:v>
                </c:pt>
                <c:pt idx="2">
                  <c:v>0.53521126760563376</c:v>
                </c:pt>
                <c:pt idx="3">
                  <c:v>0.26760563380281688</c:v>
                </c:pt>
                <c:pt idx="4">
                  <c:v>9.154929577464789E-2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l-GR" dirty="0" smtClean="0"/>
              <a:t>Εκπαίδευση</a:t>
            </a:r>
            <a:endParaRPr lang="el-GR"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title>
    <c:autoTitleDeleted val="0"/>
    <c:plotArea>
      <c:layout>
        <c:manualLayout>
          <c:layoutTarget val="inner"/>
          <c:xMode val="edge"/>
          <c:yMode val="edge"/>
          <c:x val="0.13050320753502542"/>
          <c:y val="7.511827583066312E-2"/>
          <c:w val="0.47091282799459333"/>
          <c:h val="0.90864883214519321"/>
        </c:manualLayout>
      </c:layout>
      <c:pieChart>
        <c:varyColors val="1"/>
        <c:ser>
          <c:idx val="0"/>
          <c:order val="0"/>
          <c:tx>
            <c:strRef>
              <c:f>Φύλλο1!$B$1</c:f>
              <c:strCache>
                <c:ptCount val="1"/>
                <c:pt idx="0">
                  <c:v>Στήλη1</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l-GR"/>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Φύλλο1!$A$2:$A$7</c:f>
              <c:strCache>
                <c:ptCount val="6"/>
                <c:pt idx="0">
                  <c:v>Δημοτικό</c:v>
                </c:pt>
                <c:pt idx="1">
                  <c:v>Γυμνάσιο, Λύκειο</c:v>
                </c:pt>
                <c:pt idx="2">
                  <c:v>Επαγγελματική Σχολή - ΙΕΚ</c:v>
                </c:pt>
                <c:pt idx="3">
                  <c:v>ΤΕΙ</c:v>
                </c:pt>
                <c:pt idx="4">
                  <c:v>Α.Ε.Ι</c:v>
                </c:pt>
                <c:pt idx="5">
                  <c:v>Μεταπτυχιακό, Διδακτορικό</c:v>
                </c:pt>
              </c:strCache>
            </c:strRef>
          </c:cat>
          <c:val>
            <c:numRef>
              <c:f>Φύλλο1!$B$2:$B$7</c:f>
              <c:numCache>
                <c:formatCode>0.00%</c:formatCode>
                <c:ptCount val="6"/>
                <c:pt idx="0">
                  <c:v>3.5000000000000003E-2</c:v>
                </c:pt>
                <c:pt idx="1">
                  <c:v>0.13400000000000001</c:v>
                </c:pt>
                <c:pt idx="2">
                  <c:v>0.126</c:v>
                </c:pt>
                <c:pt idx="3">
                  <c:v>0.17199999999999999</c:v>
                </c:pt>
                <c:pt idx="4">
                  <c:v>0.28399999999999997</c:v>
                </c:pt>
                <c:pt idx="5">
                  <c:v>0.249</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l-GR" dirty="0" smtClean="0"/>
              <a:t>Απασχόληση</a:t>
            </a:r>
            <a:endParaRPr lang="el-GR"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title>
    <c:autoTitleDeleted val="0"/>
    <c:plotArea>
      <c:layout>
        <c:manualLayout>
          <c:layoutTarget val="inner"/>
          <c:xMode val="edge"/>
          <c:yMode val="edge"/>
          <c:x val="0.12522251067390419"/>
          <c:y val="4.9607652717668996E-2"/>
          <c:w val="0.46464588384217642"/>
          <c:h val="0.91601331848989442"/>
        </c:manualLayout>
      </c:layout>
      <c:pieChart>
        <c:varyColors val="1"/>
        <c:ser>
          <c:idx val="0"/>
          <c:order val="0"/>
          <c:tx>
            <c:strRef>
              <c:f>Φύλλο1!$B$1</c:f>
              <c:strCache>
                <c:ptCount val="1"/>
                <c:pt idx="0">
                  <c:v>Στήλη1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l-GR"/>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Φύλλο1!$A$2:$A$9</c:f>
              <c:strCache>
                <c:ptCount val="8"/>
                <c:pt idx="0">
                  <c:v>Μαθητής/τρια</c:v>
                </c:pt>
                <c:pt idx="1">
                  <c:v>Φοιτητής/τρια</c:v>
                </c:pt>
                <c:pt idx="2">
                  <c:v>Άνεργος/η</c:v>
                </c:pt>
                <c:pt idx="3">
                  <c:v>Οικιακά</c:v>
                </c:pt>
                <c:pt idx="4">
                  <c:v>Συνταξιούχος</c:v>
                </c:pt>
                <c:pt idx="5">
                  <c:v>Έμπορος</c:v>
                </c:pt>
                <c:pt idx="6">
                  <c:v>Ελεύθερος Επαγγελματίας (πλην εμπόρου)</c:v>
                </c:pt>
                <c:pt idx="7">
                  <c:v>Υπάλληλος (Δημόσιος - Ιδιωτικός)</c:v>
                </c:pt>
              </c:strCache>
            </c:strRef>
          </c:cat>
          <c:val>
            <c:numRef>
              <c:f>Φύλλο1!$B$2:$B$9</c:f>
              <c:numCache>
                <c:formatCode>0.00%</c:formatCode>
                <c:ptCount val="8"/>
                <c:pt idx="0">
                  <c:v>2.1000000000000001E-2</c:v>
                </c:pt>
                <c:pt idx="1">
                  <c:v>6.7000000000000004E-2</c:v>
                </c:pt>
                <c:pt idx="2">
                  <c:v>0.06</c:v>
                </c:pt>
                <c:pt idx="3">
                  <c:v>1.4E-2</c:v>
                </c:pt>
                <c:pt idx="4">
                  <c:v>9.0999999999999998E-2</c:v>
                </c:pt>
                <c:pt idx="5">
                  <c:v>4.2000000000000003E-2</c:v>
                </c:pt>
                <c:pt idx="6">
                  <c:v>0.112</c:v>
                </c:pt>
                <c:pt idx="7">
                  <c:v>0.59299999999999997</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675303053058412"/>
          <c:y val="4.1151629789293098E-2"/>
          <c:w val="0.2464882185691481"/>
          <c:h val="0.920171962819215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7350172346374"/>
          <c:y val="0.10689055817175395"/>
          <c:w val="0.46778612857160085"/>
          <c:h val="0.86289362134817893"/>
        </c:manualLayout>
      </c:layout>
      <c:pieChart>
        <c:varyColors val="1"/>
        <c:ser>
          <c:idx val="0"/>
          <c:order val="0"/>
          <c:tx>
            <c:strRef>
              <c:f>Φύλλο1!$B$1</c:f>
              <c:strCache>
                <c:ptCount val="1"/>
                <c:pt idx="0">
                  <c:v>Στήλη2</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Lbls>
            <c:dLbl>
              <c:idx val="1"/>
              <c:layout>
                <c:manualLayout>
                  <c:x val="-6.4426192514603362E-3"/>
                  <c:y val="2.0161674705915997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4.2780694079906638E-2"/>
                  <c:y val="6.7491563554555677E-5"/>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l-GR"/>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Φύλλο1!$A$2:$A$4</c:f>
              <c:strCache>
                <c:ptCount val="3"/>
                <c:pt idx="0">
                  <c:v>Του Δήμου Ωραιοκάστρου</c:v>
                </c:pt>
                <c:pt idx="1">
                  <c:v>Σε άλλο δήμο της Θεσσαλονίκης</c:v>
                </c:pt>
                <c:pt idx="2">
                  <c:v>Δεν κατοικώ στην Περιφερειακή Ενότητα Θεσσαλονίκης</c:v>
                </c:pt>
              </c:strCache>
            </c:strRef>
          </c:cat>
          <c:val>
            <c:numRef>
              <c:f>Φύλλο1!$B$2:$B$4</c:f>
              <c:numCache>
                <c:formatCode>0.00%</c:formatCode>
                <c:ptCount val="3"/>
                <c:pt idx="0">
                  <c:v>0.94699999999999995</c:v>
                </c:pt>
                <c:pt idx="1">
                  <c:v>4.5999999999999999E-2</c:v>
                </c:pt>
                <c:pt idx="2">
                  <c:v>7.0000000000000001E-3</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5883650367050017"/>
          <c:y val="0.1520664370625486"/>
          <c:w val="0.32307215643073528"/>
          <c:h val="0.8252046068955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06299212598424"/>
          <c:y val="0.12599206349206349"/>
          <c:w val="0.73748262324789804"/>
          <c:h val="0.87103174603174605"/>
        </c:manualLayout>
      </c:layout>
      <c:barChart>
        <c:barDir val="bar"/>
        <c:grouping val="clustered"/>
        <c:varyColors val="0"/>
        <c:ser>
          <c:idx val="0"/>
          <c:order val="0"/>
          <c:tx>
            <c:strRef>
              <c:f>Φύλλο1!$B$1</c:f>
              <c:strCache>
                <c:ptCount val="1"/>
                <c:pt idx="0">
                  <c:v>Στήλη1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3"/>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4"/>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5"/>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6"/>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7"/>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8"/>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9"/>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0"/>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2"/>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13"/>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Φύλλο1!$A$2:$A$15</c:f>
              <c:strCache>
                <c:ptCount val="14"/>
                <c:pt idx="0">
                  <c:v>Ωραιόκαστρο</c:v>
                </c:pt>
                <c:pt idx="1">
                  <c:v>Παλαιόκαστρο</c:v>
                </c:pt>
                <c:pt idx="2">
                  <c:v>Γαλήνη</c:v>
                </c:pt>
                <c:pt idx="3">
                  <c:v>Φιλοθέη</c:v>
                </c:pt>
                <c:pt idx="4">
                  <c:v>Ανθούπολη</c:v>
                </c:pt>
                <c:pt idx="5">
                  <c:v>Νεοχωρούδα</c:v>
                </c:pt>
                <c:pt idx="6">
                  <c:v>Πεντάλοφος</c:v>
                </c:pt>
                <c:pt idx="7">
                  <c:v>Μελισσοχώρι</c:v>
                </c:pt>
                <c:pt idx="8">
                  <c:v>Λητή</c:v>
                </c:pt>
                <c:pt idx="9">
                  <c:v>Δρυμός</c:v>
                </c:pt>
                <c:pt idx="10">
                  <c:v>Μονόλοφος</c:v>
                </c:pt>
                <c:pt idx="11">
                  <c:v>Μεσαίο</c:v>
                </c:pt>
                <c:pt idx="12">
                  <c:v>Νέα Φιλαδέλφεια</c:v>
                </c:pt>
                <c:pt idx="13">
                  <c:v>Πετρωτό</c:v>
                </c:pt>
              </c:strCache>
            </c:strRef>
          </c:cat>
          <c:val>
            <c:numRef>
              <c:f>Φύλλο1!$B$2:$B$15</c:f>
              <c:numCache>
                <c:formatCode>0.00%</c:formatCode>
                <c:ptCount val="14"/>
                <c:pt idx="0">
                  <c:v>0.61851851851851847</c:v>
                </c:pt>
                <c:pt idx="1">
                  <c:v>0.16296296296296298</c:v>
                </c:pt>
                <c:pt idx="2">
                  <c:v>4.8148148148148148E-2</c:v>
                </c:pt>
                <c:pt idx="3">
                  <c:v>3.7037037037037038E-3</c:v>
                </c:pt>
                <c:pt idx="4">
                  <c:v>0</c:v>
                </c:pt>
                <c:pt idx="5">
                  <c:v>1.4814814814814815E-2</c:v>
                </c:pt>
                <c:pt idx="6">
                  <c:v>7.4074074074074077E-3</c:v>
                </c:pt>
                <c:pt idx="7">
                  <c:v>7.0370370370370375E-2</c:v>
                </c:pt>
                <c:pt idx="8">
                  <c:v>3.3333333333333333E-2</c:v>
                </c:pt>
                <c:pt idx="9">
                  <c:v>3.7037037037037035E-2</c:v>
                </c:pt>
                <c:pt idx="10">
                  <c:v>0</c:v>
                </c:pt>
                <c:pt idx="11">
                  <c:v>3.7037037037037038E-3</c:v>
                </c:pt>
                <c:pt idx="12">
                  <c:v>0</c:v>
                </c:pt>
                <c:pt idx="13">
                  <c:v>0</c:v>
                </c:pt>
              </c:numCache>
            </c:numRef>
          </c:val>
        </c:ser>
        <c:dLbls>
          <c:showLegendKey val="0"/>
          <c:showVal val="0"/>
          <c:showCatName val="0"/>
          <c:showSerName val="0"/>
          <c:showPercent val="0"/>
          <c:showBubbleSize val="0"/>
        </c:dLbls>
        <c:gapWidth val="100"/>
        <c:axId val="495398592"/>
        <c:axId val="495398984"/>
      </c:barChart>
      <c:catAx>
        <c:axId val="495398592"/>
        <c:scaling>
          <c:orientation val="minMax"/>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l-GR"/>
          </a:p>
        </c:txPr>
        <c:crossAx val="495398984"/>
        <c:crosses val="autoZero"/>
        <c:auto val="1"/>
        <c:lblAlgn val="ctr"/>
        <c:lblOffset val="100"/>
        <c:noMultiLvlLbl val="0"/>
      </c:catAx>
      <c:valAx>
        <c:axId val="495398984"/>
        <c:scaling>
          <c:orientation val="minMax"/>
        </c:scaling>
        <c:delete val="0"/>
        <c:axPos val="b"/>
        <c:majorGridlines>
          <c:spPr>
            <a:ln w="9525" cap="flat" cmpd="sng" algn="ctr">
              <a:solidFill>
                <a:schemeClr val="tx2">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l-GR"/>
          </a:p>
        </c:txPr>
        <c:crossAx val="495398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l-GR"/>
              <a:t>Είδος κινητήρα</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l-GR"/>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dLbl>
              <c:idx val="0"/>
              <c:layout>
                <c:manualLayout>
                  <c:x val="1.7753499562554682E-2"/>
                  <c:y val="-3.3793015456401281E-2"/>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1.5854877515310586E-2"/>
                  <c:y val="-1.0343394575678041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2.7985126859142607E-2"/>
                  <c:y val="1.9718941382327208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mn-lt"/>
                    <a:ea typeface="+mn-ea"/>
                    <a:cs typeface="+mn-cs"/>
                  </a:defRPr>
                </a:pPr>
                <a:endParaRPr lang="el-GR"/>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Φύλλο2!$C$9:$G$9</c:f>
              <c:strCache>
                <c:ptCount val="5"/>
                <c:pt idx="0">
                  <c:v>Κινητήρας Βενζίνης</c:v>
                </c:pt>
                <c:pt idx="1">
                  <c:v>Κινητήρας πετρελαίου</c:v>
                </c:pt>
                <c:pt idx="2">
                  <c:v>LSG LPG</c:v>
                </c:pt>
                <c:pt idx="3">
                  <c:v>Υβριδικός Κινητήρας</c:v>
                </c:pt>
                <c:pt idx="4">
                  <c:v>Ηλεκτροκίνητος</c:v>
                </c:pt>
              </c:strCache>
            </c:strRef>
          </c:cat>
          <c:val>
            <c:numRef>
              <c:f>Φύλλο2!$C$11:$G$11</c:f>
              <c:numCache>
                <c:formatCode>0.0%</c:formatCode>
                <c:ptCount val="5"/>
                <c:pt idx="0">
                  <c:v>0.65794066317626532</c:v>
                </c:pt>
                <c:pt idx="1">
                  <c:v>0.18848167539267016</c:v>
                </c:pt>
                <c:pt idx="2">
                  <c:v>0.12390924956369982</c:v>
                </c:pt>
                <c:pt idx="3">
                  <c:v>2.2687609075043629E-2</c:v>
                </c:pt>
                <c:pt idx="4">
                  <c:v>6.9808027923211171E-3</c:v>
                </c:pt>
              </c:numCache>
            </c:numRef>
          </c:val>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l-GR"/>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Φύλλο2!$C$9:$G$9</c:f>
              <c:strCache>
                <c:ptCount val="5"/>
                <c:pt idx="0">
                  <c:v>Κινητήρας Βενζίνης</c:v>
                </c:pt>
                <c:pt idx="1">
                  <c:v>Κινητήρας πετρελαίου</c:v>
                </c:pt>
                <c:pt idx="2">
                  <c:v>LSG LPG</c:v>
                </c:pt>
                <c:pt idx="3">
                  <c:v>Υβριδικός Κινητήρας</c:v>
                </c:pt>
                <c:pt idx="4">
                  <c:v>Ηλεκτροκίνητος</c:v>
                </c:pt>
              </c:strCache>
            </c:strRef>
          </c:cat>
          <c:val>
            <c:numRef>
              <c:f>Φύλλο2!$C$12:$G$12</c:f>
              <c:numCache>
                <c:formatCode>General</c:formatCode>
                <c:ptCount val="5"/>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l-G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l-GR" b="1"/>
              <a:t>Μέσο μεταφοράς ανά σκοπό μετακίνησης</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col"/>
        <c:grouping val="clustered"/>
        <c:varyColors val="0"/>
        <c:ser>
          <c:idx val="0"/>
          <c:order val="0"/>
          <c:tx>
            <c:strRef>
              <c:f>Φύλλο2!$A$61</c:f>
              <c:strCache>
                <c:ptCount val="1"/>
                <c:pt idx="0">
                  <c:v>Δεν μετακινούμαι γι' αυτό το σκοπό</c:v>
                </c:pt>
              </c:strCache>
            </c:strRef>
          </c:tx>
          <c:spPr>
            <a:solidFill>
              <a:schemeClr val="accent1"/>
            </a:solidFill>
            <a:ln>
              <a:noFill/>
            </a:ln>
            <a:effectLst/>
          </c:spPr>
          <c:invertIfNegative val="0"/>
          <c:cat>
            <c:strRef>
              <c:f>Φύλλο2!$J$60:$N$60</c:f>
              <c:strCache>
                <c:ptCount val="5"/>
                <c:pt idx="0">
                  <c:v>Εργασία</c:v>
                </c:pt>
                <c:pt idx="1">
                  <c:v>Εκπαίδευση</c:v>
                </c:pt>
                <c:pt idx="2">
                  <c:v>Αγορά</c:v>
                </c:pt>
                <c:pt idx="3">
                  <c:v>Διασκέδαση</c:v>
                </c:pt>
                <c:pt idx="4">
                  <c:v>Προσωπικές υποθέσεις</c:v>
                </c:pt>
              </c:strCache>
            </c:strRef>
          </c:cat>
          <c:val>
            <c:numRef>
              <c:f>Φύλλο2!$J$61:$N$61</c:f>
              <c:numCache>
                <c:formatCode>0%</c:formatCode>
                <c:ptCount val="5"/>
                <c:pt idx="0">
                  <c:v>0.21766561514195584</c:v>
                </c:pt>
                <c:pt idx="1">
                  <c:v>0.40378548895899052</c:v>
                </c:pt>
                <c:pt idx="2">
                  <c:v>4.4164037854889593E-2</c:v>
                </c:pt>
                <c:pt idx="3">
                  <c:v>4.4164037854889593E-2</c:v>
                </c:pt>
                <c:pt idx="4">
                  <c:v>3.7854889589905363E-2</c:v>
                </c:pt>
              </c:numCache>
            </c:numRef>
          </c:val>
        </c:ser>
        <c:ser>
          <c:idx val="1"/>
          <c:order val="1"/>
          <c:tx>
            <c:strRef>
              <c:f>Φύλλο2!$A$62</c:f>
              <c:strCache>
                <c:ptCount val="1"/>
                <c:pt idx="0">
                  <c:v>ΙΧ ως οδηγός</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Φύλλο2!$J$60:$N$60</c:f>
              <c:strCache>
                <c:ptCount val="5"/>
                <c:pt idx="0">
                  <c:v>Εργασία</c:v>
                </c:pt>
                <c:pt idx="1">
                  <c:v>Εκπαίδευση</c:v>
                </c:pt>
                <c:pt idx="2">
                  <c:v>Αγορά</c:v>
                </c:pt>
                <c:pt idx="3">
                  <c:v>Διασκέδαση</c:v>
                </c:pt>
                <c:pt idx="4">
                  <c:v>Προσωπικές υποθέσεις</c:v>
                </c:pt>
              </c:strCache>
            </c:strRef>
          </c:cat>
          <c:val>
            <c:numRef>
              <c:f>Φύλλο2!$J$62:$N$62</c:f>
              <c:numCache>
                <c:formatCode>0%</c:formatCode>
                <c:ptCount val="5"/>
                <c:pt idx="0">
                  <c:v>0.62145110410094639</c:v>
                </c:pt>
                <c:pt idx="1">
                  <c:v>0.41009463722397477</c:v>
                </c:pt>
                <c:pt idx="2">
                  <c:v>0.58044164037854895</c:v>
                </c:pt>
                <c:pt idx="3">
                  <c:v>0.6151419558359621</c:v>
                </c:pt>
                <c:pt idx="4">
                  <c:v>0.66876971608832803</c:v>
                </c:pt>
              </c:numCache>
            </c:numRef>
          </c:val>
        </c:ser>
        <c:ser>
          <c:idx val="2"/>
          <c:order val="2"/>
          <c:tx>
            <c:strRef>
              <c:f>Φύλλο2!$A$63</c:f>
              <c:strCache>
                <c:ptCount val="1"/>
                <c:pt idx="0">
                  <c:v>ΙΧ ως επιβάτης</c:v>
                </c:pt>
              </c:strCache>
            </c:strRef>
          </c:tx>
          <c:spPr>
            <a:solidFill>
              <a:schemeClr val="accent3"/>
            </a:solidFill>
            <a:ln>
              <a:noFill/>
            </a:ln>
            <a:effectLst/>
          </c:spPr>
          <c:invertIfNegative val="0"/>
          <c:cat>
            <c:strRef>
              <c:f>Φύλλο2!$J$60:$N$60</c:f>
              <c:strCache>
                <c:ptCount val="5"/>
                <c:pt idx="0">
                  <c:v>Εργασία</c:v>
                </c:pt>
                <c:pt idx="1">
                  <c:v>Εκπαίδευση</c:v>
                </c:pt>
                <c:pt idx="2">
                  <c:v>Αγορά</c:v>
                </c:pt>
                <c:pt idx="3">
                  <c:v>Διασκέδαση</c:v>
                </c:pt>
                <c:pt idx="4">
                  <c:v>Προσωπικές υποθέσεις</c:v>
                </c:pt>
              </c:strCache>
            </c:strRef>
          </c:cat>
          <c:val>
            <c:numRef>
              <c:f>Φύλλο2!$J$63:$N$63</c:f>
              <c:numCache>
                <c:formatCode>0%</c:formatCode>
                <c:ptCount val="5"/>
                <c:pt idx="0">
                  <c:v>4.1009463722397478E-2</c:v>
                </c:pt>
                <c:pt idx="1">
                  <c:v>3.4700315457413249E-2</c:v>
                </c:pt>
                <c:pt idx="2">
                  <c:v>4.7318611987381701E-2</c:v>
                </c:pt>
                <c:pt idx="3">
                  <c:v>0.17034700315457413</c:v>
                </c:pt>
                <c:pt idx="4">
                  <c:v>4.7318611987381701E-2</c:v>
                </c:pt>
              </c:numCache>
            </c:numRef>
          </c:val>
        </c:ser>
        <c:ser>
          <c:idx val="3"/>
          <c:order val="3"/>
          <c:tx>
            <c:strRef>
              <c:f>Φύλλο2!$A$64</c:f>
              <c:strCache>
                <c:ptCount val="1"/>
                <c:pt idx="0">
                  <c:v>Λεωφορείο</c:v>
                </c:pt>
              </c:strCache>
            </c:strRef>
          </c:tx>
          <c:spPr>
            <a:solidFill>
              <a:schemeClr val="accent4"/>
            </a:solidFill>
            <a:ln>
              <a:noFill/>
            </a:ln>
            <a:effectLst/>
          </c:spPr>
          <c:invertIfNegative val="0"/>
          <c:cat>
            <c:strRef>
              <c:f>Φύλλο2!$J$60:$N$60</c:f>
              <c:strCache>
                <c:ptCount val="5"/>
                <c:pt idx="0">
                  <c:v>Εργασία</c:v>
                </c:pt>
                <c:pt idx="1">
                  <c:v>Εκπαίδευση</c:v>
                </c:pt>
                <c:pt idx="2">
                  <c:v>Αγορά</c:v>
                </c:pt>
                <c:pt idx="3">
                  <c:v>Διασκέδαση</c:v>
                </c:pt>
                <c:pt idx="4">
                  <c:v>Προσωπικές υποθέσεις</c:v>
                </c:pt>
              </c:strCache>
            </c:strRef>
          </c:cat>
          <c:val>
            <c:numRef>
              <c:f>Φύλλο2!$J$64:$N$64</c:f>
              <c:numCache>
                <c:formatCode>0%</c:formatCode>
                <c:ptCount val="5"/>
                <c:pt idx="0">
                  <c:v>7.5709779179810727E-2</c:v>
                </c:pt>
                <c:pt idx="1">
                  <c:v>0.12302839116719243</c:v>
                </c:pt>
                <c:pt idx="2">
                  <c:v>0.19873817034700317</c:v>
                </c:pt>
                <c:pt idx="3">
                  <c:v>9.4637223974763401E-2</c:v>
                </c:pt>
                <c:pt idx="4">
                  <c:v>0.13564668769716087</c:v>
                </c:pt>
              </c:numCache>
            </c:numRef>
          </c:val>
        </c:ser>
        <c:ser>
          <c:idx val="4"/>
          <c:order val="4"/>
          <c:tx>
            <c:strRef>
              <c:f>Φύλλο2!$A$65</c:f>
              <c:strCache>
                <c:ptCount val="1"/>
                <c:pt idx="0">
                  <c:v>Μηχανάκι</c:v>
                </c:pt>
              </c:strCache>
            </c:strRef>
          </c:tx>
          <c:spPr>
            <a:solidFill>
              <a:schemeClr val="accent5"/>
            </a:solidFill>
            <a:ln>
              <a:noFill/>
            </a:ln>
            <a:effectLst/>
          </c:spPr>
          <c:invertIfNegative val="0"/>
          <c:cat>
            <c:strRef>
              <c:f>Φύλλο2!$J$60:$N$60</c:f>
              <c:strCache>
                <c:ptCount val="5"/>
                <c:pt idx="0">
                  <c:v>Εργασία</c:v>
                </c:pt>
                <c:pt idx="1">
                  <c:v>Εκπαίδευση</c:v>
                </c:pt>
                <c:pt idx="2">
                  <c:v>Αγορά</c:v>
                </c:pt>
                <c:pt idx="3">
                  <c:v>Διασκέδαση</c:v>
                </c:pt>
                <c:pt idx="4">
                  <c:v>Προσωπικές υποθέσεις</c:v>
                </c:pt>
              </c:strCache>
            </c:strRef>
          </c:cat>
          <c:val>
            <c:numRef>
              <c:f>Φύλλο2!$J$65:$N$65</c:f>
              <c:numCache>
                <c:formatCode>0%</c:formatCode>
                <c:ptCount val="5"/>
                <c:pt idx="0">
                  <c:v>1.5772870662460567E-2</c:v>
                </c:pt>
                <c:pt idx="1">
                  <c:v>3.1545741324921135E-3</c:v>
                </c:pt>
                <c:pt idx="2">
                  <c:v>1.8927444794952682E-2</c:v>
                </c:pt>
                <c:pt idx="3">
                  <c:v>1.2618296529968454E-2</c:v>
                </c:pt>
                <c:pt idx="4">
                  <c:v>2.8391167192429023E-2</c:v>
                </c:pt>
              </c:numCache>
            </c:numRef>
          </c:val>
        </c:ser>
        <c:ser>
          <c:idx val="5"/>
          <c:order val="5"/>
          <c:tx>
            <c:strRef>
              <c:f>Φύλλο2!$A$66</c:f>
              <c:strCache>
                <c:ptCount val="1"/>
                <c:pt idx="0">
                  <c:v>Πεζή</c:v>
                </c:pt>
              </c:strCache>
            </c:strRef>
          </c:tx>
          <c:spPr>
            <a:solidFill>
              <a:schemeClr val="accent6"/>
            </a:solidFill>
            <a:ln>
              <a:noFill/>
            </a:ln>
            <a:effectLst/>
          </c:spPr>
          <c:invertIfNegative val="0"/>
          <c:cat>
            <c:strRef>
              <c:f>Φύλλο2!$J$60:$N$60</c:f>
              <c:strCache>
                <c:ptCount val="5"/>
                <c:pt idx="0">
                  <c:v>Εργασία</c:v>
                </c:pt>
                <c:pt idx="1">
                  <c:v>Εκπαίδευση</c:v>
                </c:pt>
                <c:pt idx="2">
                  <c:v>Αγορά</c:v>
                </c:pt>
                <c:pt idx="3">
                  <c:v>Διασκέδαση</c:v>
                </c:pt>
                <c:pt idx="4">
                  <c:v>Προσωπικές υποθέσεις</c:v>
                </c:pt>
              </c:strCache>
            </c:strRef>
          </c:cat>
          <c:val>
            <c:numRef>
              <c:f>Φύλλο2!$J$66:$N$66</c:f>
              <c:numCache>
                <c:formatCode>0%</c:formatCode>
                <c:ptCount val="5"/>
                <c:pt idx="0">
                  <c:v>2.5236593059936908E-2</c:v>
                </c:pt>
                <c:pt idx="1">
                  <c:v>2.5236593059936908E-2</c:v>
                </c:pt>
                <c:pt idx="2">
                  <c:v>0.11041009463722397</c:v>
                </c:pt>
                <c:pt idx="3">
                  <c:v>6.3091482649842268E-2</c:v>
                </c:pt>
                <c:pt idx="4">
                  <c:v>8.2018927444794956E-2</c:v>
                </c:pt>
              </c:numCache>
            </c:numRef>
          </c:val>
        </c:ser>
        <c:ser>
          <c:idx val="6"/>
          <c:order val="6"/>
          <c:tx>
            <c:strRef>
              <c:f>Φύλλο2!$A$67</c:f>
              <c:strCache>
                <c:ptCount val="1"/>
                <c:pt idx="0">
                  <c:v>Ποδήλατο / Scooter</c:v>
                </c:pt>
              </c:strCache>
            </c:strRef>
          </c:tx>
          <c:spPr>
            <a:solidFill>
              <a:schemeClr val="accent1">
                <a:lumMod val="60000"/>
              </a:schemeClr>
            </a:solidFill>
            <a:ln>
              <a:noFill/>
            </a:ln>
            <a:effectLst/>
          </c:spPr>
          <c:invertIfNegative val="0"/>
          <c:cat>
            <c:strRef>
              <c:f>Φύλλο2!$J$60:$N$60</c:f>
              <c:strCache>
                <c:ptCount val="5"/>
                <c:pt idx="0">
                  <c:v>Εργασία</c:v>
                </c:pt>
                <c:pt idx="1">
                  <c:v>Εκπαίδευση</c:v>
                </c:pt>
                <c:pt idx="2">
                  <c:v>Αγορά</c:v>
                </c:pt>
                <c:pt idx="3">
                  <c:v>Διασκέδαση</c:v>
                </c:pt>
                <c:pt idx="4">
                  <c:v>Προσωπικές υποθέσεις</c:v>
                </c:pt>
              </c:strCache>
            </c:strRef>
          </c:cat>
          <c:val>
            <c:numRef>
              <c:f>Φύλλο2!$J$67:$N$67</c:f>
              <c:numCache>
                <c:formatCode>0%</c:formatCode>
                <c:ptCount val="5"/>
                <c:pt idx="0">
                  <c:v>3.1545741324921135E-3</c:v>
                </c:pt>
                <c:pt idx="1">
                  <c:v>0</c:v>
                </c:pt>
                <c:pt idx="2">
                  <c:v>0</c:v>
                </c:pt>
                <c:pt idx="3">
                  <c:v>0</c:v>
                </c:pt>
                <c:pt idx="4">
                  <c:v>0</c:v>
                </c:pt>
              </c:numCache>
            </c:numRef>
          </c:val>
        </c:ser>
        <c:dLbls>
          <c:showLegendKey val="0"/>
          <c:showVal val="0"/>
          <c:showCatName val="0"/>
          <c:showSerName val="0"/>
          <c:showPercent val="0"/>
          <c:showBubbleSize val="0"/>
        </c:dLbls>
        <c:gapWidth val="219"/>
        <c:overlap val="-27"/>
        <c:axId val="491817152"/>
        <c:axId val="491817544"/>
      </c:barChart>
      <c:catAx>
        <c:axId val="49181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91817544"/>
        <c:crosses val="autoZero"/>
        <c:auto val="1"/>
        <c:lblAlgn val="ctr"/>
        <c:lblOffset val="100"/>
        <c:noMultiLvlLbl val="0"/>
      </c:catAx>
      <c:valAx>
        <c:axId val="491817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91817152"/>
        <c:crosses val="autoZero"/>
        <c:crossBetween val="between"/>
      </c:valAx>
      <c:spPr>
        <a:noFill/>
        <a:ln>
          <a:noFill/>
        </a:ln>
        <a:effectLst/>
      </c:spPr>
    </c:plotArea>
    <c:legend>
      <c:legendPos val="b"/>
      <c:layout>
        <c:manualLayout>
          <c:xMode val="edge"/>
          <c:yMode val="edge"/>
          <c:x val="7.4912595458569542E-2"/>
          <c:y val="7.1640603779442008E-2"/>
          <c:w val="0.86380028997594005"/>
          <c:h val="0.116675289623564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K</a:t>
            </a:r>
            <a:r>
              <a:rPr lang="el-GR" b="1"/>
              <a:t>ριτήριο επιλογής μέσου ανά σκοπό μετακίνησης</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stacked"/>
        <c:varyColors val="0"/>
        <c:ser>
          <c:idx val="0"/>
          <c:order val="0"/>
          <c:tx>
            <c:strRef>
              <c:f>Διάφορα!$B$122</c:f>
              <c:strCache>
                <c:ptCount val="1"/>
                <c:pt idx="0">
                  <c:v>Άνεση - Ασφάλεια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Διάφορα!$C$121:$H$121</c:f>
              <c:strCache>
                <c:ptCount val="6"/>
                <c:pt idx="1">
                  <c:v>Εργασία</c:v>
                </c:pt>
                <c:pt idx="2">
                  <c:v>Εκπαίδευση</c:v>
                </c:pt>
                <c:pt idx="3">
                  <c:v>Αγορά</c:v>
                </c:pt>
                <c:pt idx="4">
                  <c:v>Ψυχαγωγία</c:v>
                </c:pt>
                <c:pt idx="5">
                  <c:v>Προσωπικές υποθέσεις</c:v>
                </c:pt>
              </c:strCache>
            </c:strRef>
          </c:cat>
          <c:val>
            <c:numRef>
              <c:f>Διάφορα!$C$122:$H$122</c:f>
              <c:numCache>
                <c:formatCode>0%</c:formatCode>
                <c:ptCount val="6"/>
                <c:pt idx="1">
                  <c:v>8.5020242914979755E-2</c:v>
                </c:pt>
                <c:pt idx="2">
                  <c:v>0.1065989847715736</c:v>
                </c:pt>
                <c:pt idx="3">
                  <c:v>0.2</c:v>
                </c:pt>
                <c:pt idx="4">
                  <c:v>0.28852459016393445</c:v>
                </c:pt>
                <c:pt idx="5">
                  <c:v>0.20900321543408359</c:v>
                </c:pt>
              </c:numCache>
            </c:numRef>
          </c:val>
        </c:ser>
        <c:ser>
          <c:idx val="1"/>
          <c:order val="1"/>
          <c:tx>
            <c:strRef>
              <c:f>Διάφορα!$B$123</c:f>
              <c:strCache>
                <c:ptCount val="1"/>
                <c:pt idx="0">
                  <c:v>Χρονική αξιοπιστία</c:v>
                </c:pt>
              </c:strCache>
            </c:strRef>
          </c:tx>
          <c:spPr>
            <a:solidFill>
              <a:schemeClr val="accent2"/>
            </a:solidFill>
            <a:ln>
              <a:noFill/>
            </a:ln>
            <a:effectLst/>
          </c:spPr>
          <c:invertIfNegative val="0"/>
          <c:cat>
            <c:strRef>
              <c:f>Διάφορα!$C$121:$H$121</c:f>
              <c:strCache>
                <c:ptCount val="6"/>
                <c:pt idx="1">
                  <c:v>Εργασία</c:v>
                </c:pt>
                <c:pt idx="2">
                  <c:v>Εκπαίδευση</c:v>
                </c:pt>
                <c:pt idx="3">
                  <c:v>Αγορά</c:v>
                </c:pt>
                <c:pt idx="4">
                  <c:v>Ψυχαγωγία</c:v>
                </c:pt>
                <c:pt idx="5">
                  <c:v>Προσωπικές υποθέσεις</c:v>
                </c:pt>
              </c:strCache>
            </c:strRef>
          </c:cat>
          <c:val>
            <c:numRef>
              <c:f>Διάφορα!$C$123:$H$123</c:f>
              <c:numCache>
                <c:formatCode>0%</c:formatCode>
                <c:ptCount val="6"/>
                <c:pt idx="1">
                  <c:v>0.18218623481781376</c:v>
                </c:pt>
                <c:pt idx="2">
                  <c:v>0.16751269035532995</c:v>
                </c:pt>
                <c:pt idx="3">
                  <c:v>8.7096774193548387E-2</c:v>
                </c:pt>
                <c:pt idx="4">
                  <c:v>7.8688524590163941E-2</c:v>
                </c:pt>
                <c:pt idx="5">
                  <c:v>9.0032154340836015E-2</c:v>
                </c:pt>
              </c:numCache>
            </c:numRef>
          </c:val>
        </c:ser>
        <c:ser>
          <c:idx val="2"/>
          <c:order val="2"/>
          <c:tx>
            <c:strRef>
              <c:f>Διάφορα!$B$124</c:f>
              <c:strCache>
                <c:ptCount val="1"/>
                <c:pt idx="0">
                  <c:v>Ταχύτητα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Διάφορα!$C$121:$H$121</c:f>
              <c:strCache>
                <c:ptCount val="6"/>
                <c:pt idx="1">
                  <c:v>Εργασία</c:v>
                </c:pt>
                <c:pt idx="2">
                  <c:v>Εκπαίδευση</c:v>
                </c:pt>
                <c:pt idx="3">
                  <c:v>Αγορά</c:v>
                </c:pt>
                <c:pt idx="4">
                  <c:v>Ψυχαγωγία</c:v>
                </c:pt>
                <c:pt idx="5">
                  <c:v>Προσωπικές υποθέσεις</c:v>
                </c:pt>
              </c:strCache>
            </c:strRef>
          </c:cat>
          <c:val>
            <c:numRef>
              <c:f>Διάφορα!$C$124:$H$124</c:f>
              <c:numCache>
                <c:formatCode>0%</c:formatCode>
                <c:ptCount val="6"/>
                <c:pt idx="1">
                  <c:v>0.32388663967611336</c:v>
                </c:pt>
                <c:pt idx="2">
                  <c:v>0.25380710659898476</c:v>
                </c:pt>
                <c:pt idx="3">
                  <c:v>0.23225806451612904</c:v>
                </c:pt>
                <c:pt idx="4">
                  <c:v>0.20655737704918034</c:v>
                </c:pt>
                <c:pt idx="5">
                  <c:v>0.27652733118971062</c:v>
                </c:pt>
              </c:numCache>
            </c:numRef>
          </c:val>
        </c:ser>
        <c:ser>
          <c:idx val="3"/>
          <c:order val="3"/>
          <c:tx>
            <c:strRef>
              <c:f>Διάφορα!$B$125</c:f>
              <c:strCache>
                <c:ptCount val="1"/>
                <c:pt idx="0">
                  <c:v>Μη διαθεσιμότητα εναλλακτικής</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Διάφορα!$C$121:$H$121</c:f>
              <c:strCache>
                <c:ptCount val="6"/>
                <c:pt idx="1">
                  <c:v>Εργασία</c:v>
                </c:pt>
                <c:pt idx="2">
                  <c:v>Εκπαίδευση</c:v>
                </c:pt>
                <c:pt idx="3">
                  <c:v>Αγορά</c:v>
                </c:pt>
                <c:pt idx="4">
                  <c:v>Ψυχαγωγία</c:v>
                </c:pt>
                <c:pt idx="5">
                  <c:v>Προσωπικές υποθέσεις</c:v>
                </c:pt>
              </c:strCache>
            </c:strRef>
          </c:cat>
          <c:val>
            <c:numRef>
              <c:f>Διάφορα!$C$125:$H$125</c:f>
              <c:numCache>
                <c:formatCode>0%</c:formatCode>
                <c:ptCount val="6"/>
                <c:pt idx="1">
                  <c:v>0.33603238866396762</c:v>
                </c:pt>
                <c:pt idx="2">
                  <c:v>0.36548223350253806</c:v>
                </c:pt>
                <c:pt idx="3">
                  <c:v>0.30967741935483872</c:v>
                </c:pt>
                <c:pt idx="4">
                  <c:v>0.29836065573770493</c:v>
                </c:pt>
                <c:pt idx="5">
                  <c:v>0.28938906752411575</c:v>
                </c:pt>
              </c:numCache>
            </c:numRef>
          </c:val>
        </c:ser>
        <c:ser>
          <c:idx val="4"/>
          <c:order val="4"/>
          <c:tx>
            <c:strRef>
              <c:f>Διάφορα!$B$126</c:f>
              <c:strCache>
                <c:ptCount val="1"/>
                <c:pt idx="0">
                  <c:v>Eξοικονόμηση χρημάτων</c:v>
                </c:pt>
              </c:strCache>
            </c:strRef>
          </c:tx>
          <c:spPr>
            <a:solidFill>
              <a:schemeClr val="accent5"/>
            </a:solidFill>
            <a:ln>
              <a:noFill/>
            </a:ln>
            <a:effectLst/>
          </c:spPr>
          <c:invertIfNegative val="0"/>
          <c:cat>
            <c:strRef>
              <c:f>Διάφορα!$C$121:$H$121</c:f>
              <c:strCache>
                <c:ptCount val="6"/>
                <c:pt idx="1">
                  <c:v>Εργασία</c:v>
                </c:pt>
                <c:pt idx="2">
                  <c:v>Εκπαίδευση</c:v>
                </c:pt>
                <c:pt idx="3">
                  <c:v>Αγορά</c:v>
                </c:pt>
                <c:pt idx="4">
                  <c:v>Ψυχαγωγία</c:v>
                </c:pt>
                <c:pt idx="5">
                  <c:v>Προσωπικές υποθέσεις</c:v>
                </c:pt>
              </c:strCache>
            </c:strRef>
          </c:cat>
          <c:val>
            <c:numRef>
              <c:f>Διάφορα!$C$126:$H$126</c:f>
              <c:numCache>
                <c:formatCode>0%</c:formatCode>
                <c:ptCount val="6"/>
                <c:pt idx="1">
                  <c:v>6.4777327935222673E-2</c:v>
                </c:pt>
                <c:pt idx="2">
                  <c:v>9.1370558375634514E-2</c:v>
                </c:pt>
                <c:pt idx="3">
                  <c:v>0.10967741935483871</c:v>
                </c:pt>
                <c:pt idx="4">
                  <c:v>8.5245901639344257E-2</c:v>
                </c:pt>
                <c:pt idx="5">
                  <c:v>8.3601286173633438E-2</c:v>
                </c:pt>
              </c:numCache>
            </c:numRef>
          </c:val>
        </c:ser>
        <c:ser>
          <c:idx val="5"/>
          <c:order val="5"/>
          <c:tx>
            <c:strRef>
              <c:f>Διάφορα!$B$127</c:f>
              <c:strCache>
                <c:ptCount val="1"/>
                <c:pt idx="0">
                  <c:v>Ευχαρίστηση - Υγεία</c:v>
                </c:pt>
              </c:strCache>
            </c:strRef>
          </c:tx>
          <c:spPr>
            <a:solidFill>
              <a:schemeClr val="accent6"/>
            </a:solidFill>
            <a:ln>
              <a:noFill/>
            </a:ln>
            <a:effectLst/>
          </c:spPr>
          <c:invertIfNegative val="0"/>
          <c:cat>
            <c:strRef>
              <c:f>Διάφορα!$C$121:$H$121</c:f>
              <c:strCache>
                <c:ptCount val="6"/>
                <c:pt idx="1">
                  <c:v>Εργασία</c:v>
                </c:pt>
                <c:pt idx="2">
                  <c:v>Εκπαίδευση</c:v>
                </c:pt>
                <c:pt idx="3">
                  <c:v>Αγορά</c:v>
                </c:pt>
                <c:pt idx="4">
                  <c:v>Ψυχαγωγία</c:v>
                </c:pt>
                <c:pt idx="5">
                  <c:v>Προσωπικές υποθέσεις</c:v>
                </c:pt>
              </c:strCache>
            </c:strRef>
          </c:cat>
          <c:val>
            <c:numRef>
              <c:f>Διάφορα!$C$127:$H$127</c:f>
              <c:numCache>
                <c:formatCode>0%</c:formatCode>
                <c:ptCount val="6"/>
                <c:pt idx="1">
                  <c:v>8.0971659919028341E-3</c:v>
                </c:pt>
                <c:pt idx="2">
                  <c:v>1.5228426395939087E-2</c:v>
                </c:pt>
                <c:pt idx="3">
                  <c:v>6.1290322580645158E-2</c:v>
                </c:pt>
                <c:pt idx="4">
                  <c:v>4.2622950819672129E-2</c:v>
                </c:pt>
                <c:pt idx="5">
                  <c:v>5.1446945337620578E-2</c:v>
                </c:pt>
              </c:numCache>
            </c:numRef>
          </c:val>
        </c:ser>
        <c:dLbls>
          <c:showLegendKey val="0"/>
          <c:showVal val="0"/>
          <c:showCatName val="0"/>
          <c:showSerName val="0"/>
          <c:showPercent val="0"/>
          <c:showBubbleSize val="0"/>
        </c:dLbls>
        <c:gapWidth val="55"/>
        <c:overlap val="100"/>
        <c:axId val="491817936"/>
        <c:axId val="491818720"/>
      </c:barChart>
      <c:catAx>
        <c:axId val="491817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91818720"/>
        <c:crosses val="autoZero"/>
        <c:auto val="1"/>
        <c:lblAlgn val="ctr"/>
        <c:lblOffset val="100"/>
        <c:noMultiLvlLbl val="0"/>
      </c:catAx>
      <c:valAx>
        <c:axId val="49181872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91817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50A00-851A-43C4-85DB-A3FC8D1DA2E1}"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l-GR"/>
        </a:p>
      </dgm:t>
    </dgm:pt>
    <dgm:pt modelId="{CC3F9298-772E-4B1A-91B8-D3A2E50A4549}">
      <dgm:prSet phldrT="[Κείμενο]" custT="1"/>
      <dgm:spPr>
        <a:xfrm>
          <a:off x="0" y="1249"/>
          <a:ext cx="5493053" cy="275663"/>
        </a:xfrm>
        <a:solidFill>
          <a:srgbClr val="ED7D31">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l-GR" sz="2000" b="1" dirty="0">
              <a:solidFill>
                <a:sysClr val="window" lastClr="FFFFFF"/>
              </a:solidFill>
              <a:latin typeface="Calibri"/>
              <a:ea typeface="+mn-ea"/>
              <a:cs typeface="+mn-cs"/>
            </a:rPr>
            <a:t>Βήματα AHP</a:t>
          </a:r>
        </a:p>
      </dgm:t>
    </dgm:pt>
    <dgm:pt modelId="{BA103D1D-BC2C-43A4-9BC7-EC91C4F1CD8D}" type="parTrans" cxnId="{8C3D3577-7C79-4212-B03B-F2F0BD31B032}">
      <dgm:prSet/>
      <dgm:spPr/>
      <dgm:t>
        <a:bodyPr/>
        <a:lstStyle/>
        <a:p>
          <a:endParaRPr lang="el-GR" sz="2400"/>
        </a:p>
      </dgm:t>
    </dgm:pt>
    <dgm:pt modelId="{C7C1A954-7D08-401E-98D8-D965FD7A4380}" type="sibTrans" cxnId="{8C3D3577-7C79-4212-B03B-F2F0BD31B032}">
      <dgm:prSet/>
      <dgm:spPr/>
      <dgm:t>
        <a:bodyPr/>
        <a:lstStyle/>
        <a:p>
          <a:endParaRPr lang="el-GR" sz="2400"/>
        </a:p>
      </dgm:t>
    </dgm:pt>
    <dgm:pt modelId="{54449E9B-2F7F-44F0-BFFF-7166021A9D08}">
      <dgm:prSet custT="1"/>
      <dgm:spPr>
        <a:xfrm>
          <a:off x="0" y="276912"/>
          <a:ext cx="5493053" cy="1072965"/>
        </a:xfrm>
        <a:noFill/>
        <a:ln>
          <a:noFill/>
        </a:ln>
        <a:effectLst/>
      </dgm:spPr>
      <dgm:t>
        <a:bodyPr/>
        <a:lstStyle/>
        <a:p>
          <a:r>
            <a:rPr lang="el-GR" sz="1800" dirty="0">
              <a:solidFill>
                <a:sysClr val="windowText" lastClr="000000">
                  <a:hueOff val="0"/>
                  <a:satOff val="0"/>
                  <a:lumOff val="0"/>
                  <a:alphaOff val="0"/>
                </a:sysClr>
              </a:solidFill>
              <a:latin typeface="Calibri"/>
              <a:ea typeface="+mn-ea"/>
              <a:cs typeface="+mn-cs"/>
            </a:rPr>
            <a:t>Προσδιορισμός κριτηρίων</a:t>
          </a:r>
        </a:p>
      </dgm:t>
    </dgm:pt>
    <dgm:pt modelId="{EFCA899E-BAF1-4A1F-82B2-2D7519CEEDA4}" type="parTrans" cxnId="{B31E6A28-9290-4155-ABFA-279F410481CF}">
      <dgm:prSet/>
      <dgm:spPr/>
      <dgm:t>
        <a:bodyPr/>
        <a:lstStyle/>
        <a:p>
          <a:endParaRPr lang="el-GR" sz="2400"/>
        </a:p>
      </dgm:t>
    </dgm:pt>
    <dgm:pt modelId="{A9780F84-B571-4FF5-82F4-DC15C299DDA7}" type="sibTrans" cxnId="{B31E6A28-9290-4155-ABFA-279F410481CF}">
      <dgm:prSet/>
      <dgm:spPr/>
      <dgm:t>
        <a:bodyPr/>
        <a:lstStyle/>
        <a:p>
          <a:endParaRPr lang="el-GR" sz="2400"/>
        </a:p>
      </dgm:t>
    </dgm:pt>
    <dgm:pt modelId="{D0A73C3E-7FD8-4EB9-8EE2-AFD8231D13B9}">
      <dgm:prSet custT="1"/>
      <dgm:spPr>
        <a:xfrm>
          <a:off x="0" y="276912"/>
          <a:ext cx="5493053" cy="1072965"/>
        </a:xfrm>
        <a:noFill/>
        <a:ln>
          <a:noFill/>
        </a:ln>
        <a:effectLst/>
      </dgm:spPr>
      <dgm:t>
        <a:bodyPr/>
        <a:lstStyle/>
        <a:p>
          <a:r>
            <a:rPr lang="el-GR" sz="1800">
              <a:solidFill>
                <a:sysClr val="windowText" lastClr="000000">
                  <a:hueOff val="0"/>
                  <a:satOff val="0"/>
                  <a:lumOff val="0"/>
                  <a:alphaOff val="0"/>
                </a:sysClr>
              </a:solidFill>
              <a:latin typeface="Calibri"/>
              <a:ea typeface="+mn-ea"/>
              <a:cs typeface="+mn-cs"/>
            </a:rPr>
            <a:t>Καθορισμός δεικτών για κάθε κριτήριο</a:t>
          </a:r>
        </a:p>
      </dgm:t>
    </dgm:pt>
    <dgm:pt modelId="{824C4CF9-DEFB-4E5F-AFC6-6CB63CFE4BB7}" type="parTrans" cxnId="{4813B334-6717-4720-B5D0-1F83FEC8AC38}">
      <dgm:prSet/>
      <dgm:spPr/>
      <dgm:t>
        <a:bodyPr/>
        <a:lstStyle/>
        <a:p>
          <a:endParaRPr lang="el-GR" sz="2400"/>
        </a:p>
      </dgm:t>
    </dgm:pt>
    <dgm:pt modelId="{E8BED197-863D-4DF9-BC80-BB3049584C89}" type="sibTrans" cxnId="{4813B334-6717-4720-B5D0-1F83FEC8AC38}">
      <dgm:prSet/>
      <dgm:spPr/>
      <dgm:t>
        <a:bodyPr/>
        <a:lstStyle/>
        <a:p>
          <a:endParaRPr lang="el-GR" sz="2400"/>
        </a:p>
      </dgm:t>
    </dgm:pt>
    <dgm:pt modelId="{58C907A7-6B25-4505-A70E-9CCDEA0054A9}">
      <dgm:prSet custT="1"/>
      <dgm:spPr>
        <a:xfrm>
          <a:off x="0" y="276912"/>
          <a:ext cx="5493053" cy="1072965"/>
        </a:xfrm>
        <a:noFill/>
        <a:ln>
          <a:noFill/>
        </a:ln>
        <a:effectLst/>
      </dgm:spPr>
      <dgm:t>
        <a:bodyPr/>
        <a:lstStyle/>
        <a:p>
          <a:r>
            <a:rPr lang="el-GR" sz="1800" dirty="0">
              <a:solidFill>
                <a:sysClr val="windowText" lastClr="000000">
                  <a:hueOff val="0"/>
                  <a:satOff val="0"/>
                  <a:lumOff val="0"/>
                  <a:alphaOff val="0"/>
                </a:sysClr>
              </a:solidFill>
              <a:latin typeface="Calibri"/>
              <a:ea typeface="+mn-ea"/>
              <a:cs typeface="+mn-cs"/>
            </a:rPr>
            <a:t>Απόδοση συγκριτικής / σχετικής σημαντικότητας ανά ζεύγη</a:t>
          </a:r>
        </a:p>
      </dgm:t>
    </dgm:pt>
    <dgm:pt modelId="{45237977-804A-4DCE-936E-F9937A320D96}" type="parTrans" cxnId="{16B91C6C-FB82-4D84-94BA-233E242E4BEF}">
      <dgm:prSet/>
      <dgm:spPr/>
      <dgm:t>
        <a:bodyPr/>
        <a:lstStyle/>
        <a:p>
          <a:endParaRPr lang="el-GR" sz="2400"/>
        </a:p>
      </dgm:t>
    </dgm:pt>
    <dgm:pt modelId="{9F33FF7B-7C6F-4825-8765-259152CC09D7}" type="sibTrans" cxnId="{16B91C6C-FB82-4D84-94BA-233E242E4BEF}">
      <dgm:prSet/>
      <dgm:spPr/>
      <dgm:t>
        <a:bodyPr/>
        <a:lstStyle/>
        <a:p>
          <a:endParaRPr lang="el-GR" sz="2400"/>
        </a:p>
      </dgm:t>
    </dgm:pt>
    <dgm:pt modelId="{EB7C7E40-B26D-49BB-9AEA-E37CE4BD2260}">
      <dgm:prSet custT="1"/>
      <dgm:spPr>
        <a:xfrm>
          <a:off x="0" y="276912"/>
          <a:ext cx="5493053" cy="1072965"/>
        </a:xfrm>
        <a:noFill/>
        <a:ln>
          <a:noFill/>
        </a:ln>
        <a:effectLst/>
      </dgm:spPr>
      <dgm:t>
        <a:bodyPr/>
        <a:lstStyle/>
        <a:p>
          <a:r>
            <a:rPr lang="el-GR" sz="1800">
              <a:solidFill>
                <a:sysClr val="windowText" lastClr="000000">
                  <a:hueOff val="0"/>
                  <a:satOff val="0"/>
                  <a:lumOff val="0"/>
                  <a:alphaOff val="0"/>
                </a:sysClr>
              </a:solidFill>
              <a:latin typeface="Calibri"/>
              <a:ea typeface="+mn-ea"/>
              <a:cs typeface="+mn-cs"/>
            </a:rPr>
            <a:t>Επιλογή εναλλακτικών</a:t>
          </a:r>
        </a:p>
      </dgm:t>
    </dgm:pt>
    <dgm:pt modelId="{48B48E0D-F84B-4A8E-90E5-FE3E8F950076}" type="parTrans" cxnId="{9EF1F9CC-A123-4203-9105-46007C9A5677}">
      <dgm:prSet/>
      <dgm:spPr/>
      <dgm:t>
        <a:bodyPr/>
        <a:lstStyle/>
        <a:p>
          <a:endParaRPr lang="el-GR" sz="2400"/>
        </a:p>
      </dgm:t>
    </dgm:pt>
    <dgm:pt modelId="{9B6C9C05-F051-4364-A868-4213BB8C2770}" type="sibTrans" cxnId="{9EF1F9CC-A123-4203-9105-46007C9A5677}">
      <dgm:prSet/>
      <dgm:spPr/>
      <dgm:t>
        <a:bodyPr/>
        <a:lstStyle/>
        <a:p>
          <a:endParaRPr lang="el-GR" sz="2400"/>
        </a:p>
      </dgm:t>
    </dgm:pt>
    <dgm:pt modelId="{267F05DA-2C0F-40BA-8248-41BDD49C07F1}">
      <dgm:prSet custT="1"/>
      <dgm:spPr>
        <a:xfrm>
          <a:off x="0" y="276912"/>
          <a:ext cx="5493053" cy="1072965"/>
        </a:xfrm>
        <a:noFill/>
        <a:ln>
          <a:noFill/>
        </a:ln>
        <a:effectLst/>
      </dgm:spPr>
      <dgm:t>
        <a:bodyPr/>
        <a:lstStyle/>
        <a:p>
          <a:r>
            <a:rPr lang="el-GR" sz="1800">
              <a:solidFill>
                <a:sysClr val="windowText" lastClr="000000">
                  <a:hueOff val="0"/>
                  <a:satOff val="0"/>
                  <a:lumOff val="0"/>
                  <a:alphaOff val="0"/>
                </a:sysClr>
              </a:solidFill>
              <a:latin typeface="Calibri"/>
              <a:ea typeface="+mn-ea"/>
              <a:cs typeface="+mn-cs"/>
            </a:rPr>
            <a:t>Εκτίμηση συνεπειών = ποσοτικοποίηση μέτρων</a:t>
          </a:r>
        </a:p>
      </dgm:t>
    </dgm:pt>
    <dgm:pt modelId="{634FC8D0-3EFC-4282-B6FA-6B217F1C38FB}" type="parTrans" cxnId="{216F4EEB-A149-45A2-9E75-1B74BC637020}">
      <dgm:prSet/>
      <dgm:spPr/>
      <dgm:t>
        <a:bodyPr/>
        <a:lstStyle/>
        <a:p>
          <a:endParaRPr lang="el-GR" sz="2400"/>
        </a:p>
      </dgm:t>
    </dgm:pt>
    <dgm:pt modelId="{5E33A20E-180E-476F-BED2-AA8A3B0CC3C5}" type="sibTrans" cxnId="{216F4EEB-A149-45A2-9E75-1B74BC637020}">
      <dgm:prSet/>
      <dgm:spPr/>
      <dgm:t>
        <a:bodyPr/>
        <a:lstStyle/>
        <a:p>
          <a:endParaRPr lang="el-GR" sz="2400"/>
        </a:p>
      </dgm:t>
    </dgm:pt>
    <dgm:pt modelId="{1C0F315A-1F81-4BDF-8911-9D4BC365798D}">
      <dgm:prSet custT="1"/>
      <dgm:spPr>
        <a:xfrm>
          <a:off x="0" y="276912"/>
          <a:ext cx="5493053" cy="1072965"/>
        </a:xfrm>
        <a:noFill/>
        <a:ln>
          <a:noFill/>
        </a:ln>
        <a:effectLst/>
      </dgm:spPr>
      <dgm:t>
        <a:bodyPr/>
        <a:lstStyle/>
        <a:p>
          <a:r>
            <a:rPr lang="el-GR" sz="1800">
              <a:solidFill>
                <a:sysClr val="windowText" lastClr="000000">
                  <a:hueOff val="0"/>
                  <a:satOff val="0"/>
                  <a:lumOff val="0"/>
                  <a:alphaOff val="0"/>
                </a:sysClr>
              </a:solidFill>
              <a:latin typeface="Calibri"/>
              <a:ea typeface="+mn-ea"/>
              <a:cs typeface="+mn-cs"/>
            </a:rPr>
            <a:t>Σύγκριση απόδοσης εναλλακτικών για κάθε κριτήριο</a:t>
          </a:r>
        </a:p>
      </dgm:t>
    </dgm:pt>
    <dgm:pt modelId="{F9E3AF58-F00C-4589-A5F6-9DA66C91D3D3}" type="parTrans" cxnId="{5645A3A3-F3F9-4AF0-B958-77BCDD3C1DC7}">
      <dgm:prSet/>
      <dgm:spPr/>
      <dgm:t>
        <a:bodyPr/>
        <a:lstStyle/>
        <a:p>
          <a:endParaRPr lang="el-GR" sz="2400"/>
        </a:p>
      </dgm:t>
    </dgm:pt>
    <dgm:pt modelId="{5FE0FAFC-2D10-4F45-BFF1-AF79F41074AA}" type="sibTrans" cxnId="{5645A3A3-F3F9-4AF0-B958-77BCDD3C1DC7}">
      <dgm:prSet/>
      <dgm:spPr/>
      <dgm:t>
        <a:bodyPr/>
        <a:lstStyle/>
        <a:p>
          <a:endParaRPr lang="el-GR" sz="2400"/>
        </a:p>
      </dgm:t>
    </dgm:pt>
    <dgm:pt modelId="{A34E160E-1051-4E0B-A861-3ABA3503E19F}" type="pres">
      <dgm:prSet presAssocID="{F4D50A00-851A-43C4-85DB-A3FC8D1DA2E1}" presName="linear" presStyleCnt="0">
        <dgm:presLayoutVars>
          <dgm:animLvl val="lvl"/>
          <dgm:resizeHandles val="exact"/>
        </dgm:presLayoutVars>
      </dgm:prSet>
      <dgm:spPr/>
      <dgm:t>
        <a:bodyPr/>
        <a:lstStyle/>
        <a:p>
          <a:endParaRPr lang="el-GR"/>
        </a:p>
      </dgm:t>
    </dgm:pt>
    <dgm:pt modelId="{DA0B196D-14E1-4C80-9E01-F04DF2C87F02}" type="pres">
      <dgm:prSet presAssocID="{CC3F9298-772E-4B1A-91B8-D3A2E50A4549}" presName="parentText" presStyleLbl="node1" presStyleIdx="0" presStyleCnt="1">
        <dgm:presLayoutVars>
          <dgm:chMax val="0"/>
          <dgm:bulletEnabled val="1"/>
        </dgm:presLayoutVars>
      </dgm:prSet>
      <dgm:spPr>
        <a:prstGeom prst="roundRect">
          <a:avLst/>
        </a:prstGeom>
      </dgm:spPr>
      <dgm:t>
        <a:bodyPr/>
        <a:lstStyle/>
        <a:p>
          <a:endParaRPr lang="el-GR"/>
        </a:p>
      </dgm:t>
    </dgm:pt>
    <dgm:pt modelId="{15C17D59-B26F-4197-8895-1EB8E2E34101}" type="pres">
      <dgm:prSet presAssocID="{CC3F9298-772E-4B1A-91B8-D3A2E50A4549}" presName="childText" presStyleLbl="revTx" presStyleIdx="0" presStyleCnt="1">
        <dgm:presLayoutVars>
          <dgm:bulletEnabled val="1"/>
        </dgm:presLayoutVars>
      </dgm:prSet>
      <dgm:spPr>
        <a:prstGeom prst="rect">
          <a:avLst/>
        </a:prstGeom>
      </dgm:spPr>
      <dgm:t>
        <a:bodyPr/>
        <a:lstStyle/>
        <a:p>
          <a:endParaRPr lang="el-GR"/>
        </a:p>
      </dgm:t>
    </dgm:pt>
  </dgm:ptLst>
  <dgm:cxnLst>
    <dgm:cxn modelId="{78A9B242-5A11-46FF-AE20-FBBD568D5C96}" type="presOf" srcId="{CC3F9298-772E-4B1A-91B8-D3A2E50A4549}" destId="{DA0B196D-14E1-4C80-9E01-F04DF2C87F02}" srcOrd="0" destOrd="0" presId="urn:microsoft.com/office/officeart/2005/8/layout/vList2"/>
    <dgm:cxn modelId="{703BE45E-1F60-40AC-8475-7B4687060991}" type="presOf" srcId="{1C0F315A-1F81-4BDF-8911-9D4BC365798D}" destId="{15C17D59-B26F-4197-8895-1EB8E2E34101}" srcOrd="0" destOrd="5" presId="urn:microsoft.com/office/officeart/2005/8/layout/vList2"/>
    <dgm:cxn modelId="{216F4EEB-A149-45A2-9E75-1B74BC637020}" srcId="{CC3F9298-772E-4B1A-91B8-D3A2E50A4549}" destId="{267F05DA-2C0F-40BA-8248-41BDD49C07F1}" srcOrd="4" destOrd="0" parTransId="{634FC8D0-3EFC-4282-B6FA-6B217F1C38FB}" sibTransId="{5E33A20E-180E-476F-BED2-AA8A3B0CC3C5}"/>
    <dgm:cxn modelId="{8C3D3577-7C79-4212-B03B-F2F0BD31B032}" srcId="{F4D50A00-851A-43C4-85DB-A3FC8D1DA2E1}" destId="{CC3F9298-772E-4B1A-91B8-D3A2E50A4549}" srcOrd="0" destOrd="0" parTransId="{BA103D1D-BC2C-43A4-9BC7-EC91C4F1CD8D}" sibTransId="{C7C1A954-7D08-401E-98D8-D965FD7A4380}"/>
    <dgm:cxn modelId="{5645A3A3-F3F9-4AF0-B958-77BCDD3C1DC7}" srcId="{CC3F9298-772E-4B1A-91B8-D3A2E50A4549}" destId="{1C0F315A-1F81-4BDF-8911-9D4BC365798D}" srcOrd="5" destOrd="0" parTransId="{F9E3AF58-F00C-4589-A5F6-9DA66C91D3D3}" sibTransId="{5FE0FAFC-2D10-4F45-BFF1-AF79F41074AA}"/>
    <dgm:cxn modelId="{8947E660-0502-476B-B517-1102AC4A72A3}" type="presOf" srcId="{54449E9B-2F7F-44F0-BFFF-7166021A9D08}" destId="{15C17D59-B26F-4197-8895-1EB8E2E34101}" srcOrd="0" destOrd="0" presId="urn:microsoft.com/office/officeart/2005/8/layout/vList2"/>
    <dgm:cxn modelId="{B31E6A28-9290-4155-ABFA-279F410481CF}" srcId="{CC3F9298-772E-4B1A-91B8-D3A2E50A4549}" destId="{54449E9B-2F7F-44F0-BFFF-7166021A9D08}" srcOrd="0" destOrd="0" parTransId="{EFCA899E-BAF1-4A1F-82B2-2D7519CEEDA4}" sibTransId="{A9780F84-B571-4FF5-82F4-DC15C299DDA7}"/>
    <dgm:cxn modelId="{7BA30E83-68D1-444D-ADC7-3459ED7F2702}" type="presOf" srcId="{58C907A7-6B25-4505-A70E-9CCDEA0054A9}" destId="{15C17D59-B26F-4197-8895-1EB8E2E34101}" srcOrd="0" destOrd="2" presId="urn:microsoft.com/office/officeart/2005/8/layout/vList2"/>
    <dgm:cxn modelId="{0BBAA10A-CB22-485B-AE00-A9438AD65A2B}" type="presOf" srcId="{D0A73C3E-7FD8-4EB9-8EE2-AFD8231D13B9}" destId="{15C17D59-B26F-4197-8895-1EB8E2E34101}" srcOrd="0" destOrd="1" presId="urn:microsoft.com/office/officeart/2005/8/layout/vList2"/>
    <dgm:cxn modelId="{16B91C6C-FB82-4D84-94BA-233E242E4BEF}" srcId="{CC3F9298-772E-4B1A-91B8-D3A2E50A4549}" destId="{58C907A7-6B25-4505-A70E-9CCDEA0054A9}" srcOrd="2" destOrd="0" parTransId="{45237977-804A-4DCE-936E-F9937A320D96}" sibTransId="{9F33FF7B-7C6F-4825-8765-259152CC09D7}"/>
    <dgm:cxn modelId="{6303133D-27A7-4E99-AB06-852C6F6F2BA2}" type="presOf" srcId="{267F05DA-2C0F-40BA-8248-41BDD49C07F1}" destId="{15C17D59-B26F-4197-8895-1EB8E2E34101}" srcOrd="0" destOrd="4" presId="urn:microsoft.com/office/officeart/2005/8/layout/vList2"/>
    <dgm:cxn modelId="{3079E7CE-8132-487D-AD4E-BABA252A5422}" type="presOf" srcId="{F4D50A00-851A-43C4-85DB-A3FC8D1DA2E1}" destId="{A34E160E-1051-4E0B-A861-3ABA3503E19F}" srcOrd="0" destOrd="0" presId="urn:microsoft.com/office/officeart/2005/8/layout/vList2"/>
    <dgm:cxn modelId="{9EF1F9CC-A123-4203-9105-46007C9A5677}" srcId="{CC3F9298-772E-4B1A-91B8-D3A2E50A4549}" destId="{EB7C7E40-B26D-49BB-9AEA-E37CE4BD2260}" srcOrd="3" destOrd="0" parTransId="{48B48E0D-F84B-4A8E-90E5-FE3E8F950076}" sibTransId="{9B6C9C05-F051-4364-A868-4213BB8C2770}"/>
    <dgm:cxn modelId="{C5054341-A870-4B89-9935-5BD2C6271E11}" type="presOf" srcId="{EB7C7E40-B26D-49BB-9AEA-E37CE4BD2260}" destId="{15C17D59-B26F-4197-8895-1EB8E2E34101}" srcOrd="0" destOrd="3" presId="urn:microsoft.com/office/officeart/2005/8/layout/vList2"/>
    <dgm:cxn modelId="{4813B334-6717-4720-B5D0-1F83FEC8AC38}" srcId="{CC3F9298-772E-4B1A-91B8-D3A2E50A4549}" destId="{D0A73C3E-7FD8-4EB9-8EE2-AFD8231D13B9}" srcOrd="1" destOrd="0" parTransId="{824C4CF9-DEFB-4E5F-AFC6-6CB63CFE4BB7}" sibTransId="{E8BED197-863D-4DF9-BC80-BB3049584C89}"/>
    <dgm:cxn modelId="{A0888CC5-34AC-4C73-85B2-BAC230CAA2FE}" type="presParOf" srcId="{A34E160E-1051-4E0B-A861-3ABA3503E19F}" destId="{DA0B196D-14E1-4C80-9E01-F04DF2C87F02}" srcOrd="0" destOrd="0" presId="urn:microsoft.com/office/officeart/2005/8/layout/vList2"/>
    <dgm:cxn modelId="{C08AC0DD-FE31-440E-83DF-4C2927BE4E8D}" type="presParOf" srcId="{A34E160E-1051-4E0B-A861-3ABA3503E19F}" destId="{15C17D59-B26F-4197-8895-1EB8E2E34101}"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0F32B8-2B84-44A6-B18B-C5EAA2A0713F}" type="doc">
      <dgm:prSet loTypeId="urn:microsoft.com/office/officeart/2005/8/layout/hProcess9" loCatId="process" qsTypeId="urn:microsoft.com/office/officeart/2005/8/quickstyle/simple1" qsCatId="simple" csTypeId="urn:microsoft.com/office/officeart/2005/8/colors/accent1_2" csCatId="accent1" phldr="1"/>
      <dgm:spPr/>
    </dgm:pt>
    <dgm:pt modelId="{63DEBDCB-55AF-49E1-81C5-B1C0B2802CF3}">
      <dgm:prSet phldrT="[Κείμενο]"/>
      <dgm:spPr/>
      <dgm:t>
        <a:bodyPr/>
        <a:lstStyle/>
        <a:p>
          <a:r>
            <a:rPr lang="el-GR" dirty="0" smtClean="0"/>
            <a:t>Δημοσκόπηση</a:t>
          </a:r>
          <a:endParaRPr lang="en-US" dirty="0"/>
        </a:p>
      </dgm:t>
    </dgm:pt>
    <dgm:pt modelId="{52E2AFD7-399B-4F72-B0C2-A01030690B58}" type="parTrans" cxnId="{D68B440D-A31E-4EAA-B2AA-57CA946B9A4D}">
      <dgm:prSet/>
      <dgm:spPr/>
      <dgm:t>
        <a:bodyPr/>
        <a:lstStyle/>
        <a:p>
          <a:endParaRPr lang="en-US"/>
        </a:p>
      </dgm:t>
    </dgm:pt>
    <dgm:pt modelId="{9881D426-8502-4B0C-82D8-BDAC8AAC362A}" type="sibTrans" cxnId="{D68B440D-A31E-4EAA-B2AA-57CA946B9A4D}">
      <dgm:prSet/>
      <dgm:spPr/>
      <dgm:t>
        <a:bodyPr/>
        <a:lstStyle/>
        <a:p>
          <a:endParaRPr lang="en-US"/>
        </a:p>
      </dgm:t>
    </dgm:pt>
    <dgm:pt modelId="{812A1539-2B05-4B89-BBAD-224527C68568}">
      <dgm:prSet phldrT="[Κείμενο]"/>
      <dgm:spPr/>
      <dgm:t>
        <a:bodyPr/>
        <a:lstStyle/>
        <a:p>
          <a:r>
            <a:rPr lang="el-GR" dirty="0" smtClean="0"/>
            <a:t>Ιεράρχηση προτεραιοτήτων</a:t>
          </a:r>
          <a:endParaRPr lang="en-US" dirty="0"/>
        </a:p>
      </dgm:t>
    </dgm:pt>
    <dgm:pt modelId="{F23BCD2C-E035-45EB-8B85-794F6CD3CF9E}" type="parTrans" cxnId="{F2BEBD26-7F4F-4482-A83A-1ACE8EA3B13B}">
      <dgm:prSet/>
      <dgm:spPr/>
      <dgm:t>
        <a:bodyPr/>
        <a:lstStyle/>
        <a:p>
          <a:endParaRPr lang="en-US"/>
        </a:p>
      </dgm:t>
    </dgm:pt>
    <dgm:pt modelId="{F7960F0C-9341-4B4D-9D28-D8E446FE972C}" type="sibTrans" cxnId="{F2BEBD26-7F4F-4482-A83A-1ACE8EA3B13B}">
      <dgm:prSet/>
      <dgm:spPr/>
      <dgm:t>
        <a:bodyPr/>
        <a:lstStyle/>
        <a:p>
          <a:endParaRPr lang="en-US"/>
        </a:p>
      </dgm:t>
    </dgm:pt>
    <dgm:pt modelId="{5E99A5B8-9A81-445B-8FDD-E8EBFB40D771}">
      <dgm:prSet phldrT="[Κείμενο]"/>
      <dgm:spPr/>
      <dgm:t>
        <a:bodyPr/>
        <a:lstStyle/>
        <a:p>
          <a:r>
            <a:rPr lang="el-GR" dirty="0" smtClean="0"/>
            <a:t>Αποτελέσματα διαβουλεύσεων</a:t>
          </a:r>
          <a:endParaRPr lang="en-US" dirty="0"/>
        </a:p>
      </dgm:t>
    </dgm:pt>
    <dgm:pt modelId="{7F26C96F-1413-4ACF-A8F4-14786EEB8CCA}" type="parTrans" cxnId="{CE41609A-2502-4ED6-824F-BC45729C919B}">
      <dgm:prSet/>
      <dgm:spPr/>
      <dgm:t>
        <a:bodyPr/>
        <a:lstStyle/>
        <a:p>
          <a:endParaRPr lang="en-US"/>
        </a:p>
      </dgm:t>
    </dgm:pt>
    <dgm:pt modelId="{4188CF06-CF75-4700-8275-901BC69CB77C}" type="sibTrans" cxnId="{CE41609A-2502-4ED6-824F-BC45729C919B}">
      <dgm:prSet/>
      <dgm:spPr/>
      <dgm:t>
        <a:bodyPr/>
        <a:lstStyle/>
        <a:p>
          <a:endParaRPr lang="en-US"/>
        </a:p>
      </dgm:t>
    </dgm:pt>
    <dgm:pt modelId="{08868259-4299-448F-A73A-7C1876B3F3EB}" type="pres">
      <dgm:prSet presAssocID="{DD0F32B8-2B84-44A6-B18B-C5EAA2A0713F}" presName="CompostProcess" presStyleCnt="0">
        <dgm:presLayoutVars>
          <dgm:dir/>
          <dgm:resizeHandles val="exact"/>
        </dgm:presLayoutVars>
      </dgm:prSet>
      <dgm:spPr/>
    </dgm:pt>
    <dgm:pt modelId="{769FD6EB-01B0-4D41-82E0-F7DECC366338}" type="pres">
      <dgm:prSet presAssocID="{DD0F32B8-2B84-44A6-B18B-C5EAA2A0713F}" presName="arrow" presStyleLbl="bgShp" presStyleIdx="0" presStyleCnt="1"/>
      <dgm:spPr/>
    </dgm:pt>
    <dgm:pt modelId="{B8356BD8-9CAB-465A-B26F-831E1F4F598F}" type="pres">
      <dgm:prSet presAssocID="{DD0F32B8-2B84-44A6-B18B-C5EAA2A0713F}" presName="linearProcess" presStyleCnt="0"/>
      <dgm:spPr/>
    </dgm:pt>
    <dgm:pt modelId="{D4869BA2-6617-4956-BE25-3B6E8F885667}" type="pres">
      <dgm:prSet presAssocID="{63DEBDCB-55AF-49E1-81C5-B1C0B2802CF3}" presName="textNode" presStyleLbl="node1" presStyleIdx="0" presStyleCnt="3">
        <dgm:presLayoutVars>
          <dgm:bulletEnabled val="1"/>
        </dgm:presLayoutVars>
      </dgm:prSet>
      <dgm:spPr/>
      <dgm:t>
        <a:bodyPr/>
        <a:lstStyle/>
        <a:p>
          <a:endParaRPr lang="en-US"/>
        </a:p>
      </dgm:t>
    </dgm:pt>
    <dgm:pt modelId="{0E9D55EE-0DBE-4D46-B7DE-62D51725B972}" type="pres">
      <dgm:prSet presAssocID="{9881D426-8502-4B0C-82D8-BDAC8AAC362A}" presName="sibTrans" presStyleCnt="0"/>
      <dgm:spPr/>
    </dgm:pt>
    <dgm:pt modelId="{6BD36072-7C4B-4CD3-89BB-9FF77A44B26C}" type="pres">
      <dgm:prSet presAssocID="{812A1539-2B05-4B89-BBAD-224527C68568}" presName="textNode" presStyleLbl="node1" presStyleIdx="1" presStyleCnt="3">
        <dgm:presLayoutVars>
          <dgm:bulletEnabled val="1"/>
        </dgm:presLayoutVars>
      </dgm:prSet>
      <dgm:spPr/>
      <dgm:t>
        <a:bodyPr/>
        <a:lstStyle/>
        <a:p>
          <a:endParaRPr lang="en-US"/>
        </a:p>
      </dgm:t>
    </dgm:pt>
    <dgm:pt modelId="{51DC532D-8CB0-47BA-8E8E-67C394419D74}" type="pres">
      <dgm:prSet presAssocID="{F7960F0C-9341-4B4D-9D28-D8E446FE972C}" presName="sibTrans" presStyleCnt="0"/>
      <dgm:spPr/>
    </dgm:pt>
    <dgm:pt modelId="{66AAB331-A8C7-4736-A195-6EAA9C6568AA}" type="pres">
      <dgm:prSet presAssocID="{5E99A5B8-9A81-445B-8FDD-E8EBFB40D771}" presName="textNode" presStyleLbl="node1" presStyleIdx="2" presStyleCnt="3">
        <dgm:presLayoutVars>
          <dgm:bulletEnabled val="1"/>
        </dgm:presLayoutVars>
      </dgm:prSet>
      <dgm:spPr/>
      <dgm:t>
        <a:bodyPr/>
        <a:lstStyle/>
        <a:p>
          <a:endParaRPr lang="en-US"/>
        </a:p>
      </dgm:t>
    </dgm:pt>
  </dgm:ptLst>
  <dgm:cxnLst>
    <dgm:cxn modelId="{D68B440D-A31E-4EAA-B2AA-57CA946B9A4D}" srcId="{DD0F32B8-2B84-44A6-B18B-C5EAA2A0713F}" destId="{63DEBDCB-55AF-49E1-81C5-B1C0B2802CF3}" srcOrd="0" destOrd="0" parTransId="{52E2AFD7-399B-4F72-B0C2-A01030690B58}" sibTransId="{9881D426-8502-4B0C-82D8-BDAC8AAC362A}"/>
    <dgm:cxn modelId="{7B4C2DB5-E8D7-4744-B3C5-1CFA48A4E76F}" type="presOf" srcId="{5E99A5B8-9A81-445B-8FDD-E8EBFB40D771}" destId="{66AAB331-A8C7-4736-A195-6EAA9C6568AA}" srcOrd="0" destOrd="0" presId="urn:microsoft.com/office/officeart/2005/8/layout/hProcess9"/>
    <dgm:cxn modelId="{310255BE-2C71-48B2-BF9B-0F610ECA06F9}" type="presOf" srcId="{63DEBDCB-55AF-49E1-81C5-B1C0B2802CF3}" destId="{D4869BA2-6617-4956-BE25-3B6E8F885667}" srcOrd="0" destOrd="0" presId="urn:microsoft.com/office/officeart/2005/8/layout/hProcess9"/>
    <dgm:cxn modelId="{F2BEBD26-7F4F-4482-A83A-1ACE8EA3B13B}" srcId="{DD0F32B8-2B84-44A6-B18B-C5EAA2A0713F}" destId="{812A1539-2B05-4B89-BBAD-224527C68568}" srcOrd="1" destOrd="0" parTransId="{F23BCD2C-E035-45EB-8B85-794F6CD3CF9E}" sibTransId="{F7960F0C-9341-4B4D-9D28-D8E446FE972C}"/>
    <dgm:cxn modelId="{CE41609A-2502-4ED6-824F-BC45729C919B}" srcId="{DD0F32B8-2B84-44A6-B18B-C5EAA2A0713F}" destId="{5E99A5B8-9A81-445B-8FDD-E8EBFB40D771}" srcOrd="2" destOrd="0" parTransId="{7F26C96F-1413-4ACF-A8F4-14786EEB8CCA}" sibTransId="{4188CF06-CF75-4700-8275-901BC69CB77C}"/>
    <dgm:cxn modelId="{E1DEECB2-652A-4FF3-A21D-5E660A64FCC3}" type="presOf" srcId="{812A1539-2B05-4B89-BBAD-224527C68568}" destId="{6BD36072-7C4B-4CD3-89BB-9FF77A44B26C}" srcOrd="0" destOrd="0" presId="urn:microsoft.com/office/officeart/2005/8/layout/hProcess9"/>
    <dgm:cxn modelId="{6C43CEE9-A244-454B-A31F-AA43928DC59C}" type="presOf" srcId="{DD0F32B8-2B84-44A6-B18B-C5EAA2A0713F}" destId="{08868259-4299-448F-A73A-7C1876B3F3EB}" srcOrd="0" destOrd="0" presId="urn:microsoft.com/office/officeart/2005/8/layout/hProcess9"/>
    <dgm:cxn modelId="{8B7D01CB-25F6-469F-86B0-4A7E0E5AFCE7}" type="presParOf" srcId="{08868259-4299-448F-A73A-7C1876B3F3EB}" destId="{769FD6EB-01B0-4D41-82E0-F7DECC366338}" srcOrd="0" destOrd="0" presId="urn:microsoft.com/office/officeart/2005/8/layout/hProcess9"/>
    <dgm:cxn modelId="{BAD263AB-D00B-4EBB-BABE-240A32158530}" type="presParOf" srcId="{08868259-4299-448F-A73A-7C1876B3F3EB}" destId="{B8356BD8-9CAB-465A-B26F-831E1F4F598F}" srcOrd="1" destOrd="0" presId="urn:microsoft.com/office/officeart/2005/8/layout/hProcess9"/>
    <dgm:cxn modelId="{6601D31A-027B-40F0-885F-0104E07765FE}" type="presParOf" srcId="{B8356BD8-9CAB-465A-B26F-831E1F4F598F}" destId="{D4869BA2-6617-4956-BE25-3B6E8F885667}" srcOrd="0" destOrd="0" presId="urn:microsoft.com/office/officeart/2005/8/layout/hProcess9"/>
    <dgm:cxn modelId="{1D868727-90AD-4696-A1DE-6ABCBDB717C3}" type="presParOf" srcId="{B8356BD8-9CAB-465A-B26F-831E1F4F598F}" destId="{0E9D55EE-0DBE-4D46-B7DE-62D51725B972}" srcOrd="1" destOrd="0" presId="urn:microsoft.com/office/officeart/2005/8/layout/hProcess9"/>
    <dgm:cxn modelId="{E7F21789-F6C3-47EA-9A74-8ECA9510E633}" type="presParOf" srcId="{B8356BD8-9CAB-465A-B26F-831E1F4F598F}" destId="{6BD36072-7C4B-4CD3-89BB-9FF77A44B26C}" srcOrd="2" destOrd="0" presId="urn:microsoft.com/office/officeart/2005/8/layout/hProcess9"/>
    <dgm:cxn modelId="{F42CD017-1D8A-4EFC-B4EF-85C2D9045D81}" type="presParOf" srcId="{B8356BD8-9CAB-465A-B26F-831E1F4F598F}" destId="{51DC532D-8CB0-47BA-8E8E-67C394419D74}" srcOrd="3" destOrd="0" presId="urn:microsoft.com/office/officeart/2005/8/layout/hProcess9"/>
    <dgm:cxn modelId="{E38A61E9-780A-41E1-AA36-EABC607D9073}" type="presParOf" srcId="{B8356BD8-9CAB-465A-B26F-831E1F4F598F}" destId="{66AAB331-A8C7-4736-A195-6EAA9C6568A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FD6EB-01B0-4D41-82E0-F7DECC366338}">
      <dsp:nvSpPr>
        <dsp:cNvPr id="0" name=""/>
        <dsp:cNvSpPr/>
      </dsp:nvSpPr>
      <dsp:spPr>
        <a:xfrm>
          <a:off x="358214" y="0"/>
          <a:ext cx="4059763" cy="195999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69BA2-6617-4956-BE25-3B6E8F885667}">
      <dsp:nvSpPr>
        <dsp:cNvPr id="0" name=""/>
        <dsp:cNvSpPr/>
      </dsp:nvSpPr>
      <dsp:spPr>
        <a:xfrm>
          <a:off x="5130" y="587997"/>
          <a:ext cx="1537336" cy="78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Δημοσκόπηση</a:t>
          </a:r>
          <a:endParaRPr lang="en-US" sz="1500" kern="1200" dirty="0"/>
        </a:p>
      </dsp:txBody>
      <dsp:txXfrm>
        <a:off x="43402" y="626269"/>
        <a:ext cx="1460792" cy="707452"/>
      </dsp:txXfrm>
    </dsp:sp>
    <dsp:sp modelId="{6BD36072-7C4B-4CD3-89BB-9FF77A44B26C}">
      <dsp:nvSpPr>
        <dsp:cNvPr id="0" name=""/>
        <dsp:cNvSpPr/>
      </dsp:nvSpPr>
      <dsp:spPr>
        <a:xfrm>
          <a:off x="1619427" y="587997"/>
          <a:ext cx="1537336" cy="78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Ιεράρχηση προτεραιοτήτων</a:t>
          </a:r>
          <a:endParaRPr lang="en-US" sz="1500" kern="1200" dirty="0"/>
        </a:p>
      </dsp:txBody>
      <dsp:txXfrm>
        <a:off x="1657699" y="626269"/>
        <a:ext cx="1460792" cy="707452"/>
      </dsp:txXfrm>
    </dsp:sp>
    <dsp:sp modelId="{66AAB331-A8C7-4736-A195-6EAA9C6568AA}">
      <dsp:nvSpPr>
        <dsp:cNvPr id="0" name=""/>
        <dsp:cNvSpPr/>
      </dsp:nvSpPr>
      <dsp:spPr>
        <a:xfrm>
          <a:off x="3233724" y="587997"/>
          <a:ext cx="1537336" cy="783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Αποτελέσματα διαβουλεύσεων</a:t>
          </a:r>
          <a:endParaRPr lang="en-US" sz="1500" kern="1200" dirty="0"/>
        </a:p>
      </dsp:txBody>
      <dsp:txXfrm>
        <a:off x="3271996" y="626269"/>
        <a:ext cx="1460792" cy="707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29C18-9D8D-42BE-B939-EE2421772B5C}" type="datetimeFigureOut">
              <a:rPr lang="el-GR" smtClean="0"/>
              <a:t>12/3/2020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44816-211D-44A3-B040-5732D6425D73}" type="slidenum">
              <a:rPr lang="el-GR" smtClean="0"/>
              <a:t>‹#›</a:t>
            </a:fld>
            <a:endParaRPr lang="el-GR"/>
          </a:p>
        </p:txBody>
      </p:sp>
    </p:spTree>
    <p:extLst>
      <p:ext uri="{BB962C8B-B14F-4D97-AF65-F5344CB8AC3E}">
        <p14:creationId xmlns:p14="http://schemas.microsoft.com/office/powerpoint/2010/main" val="164584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6</a:t>
            </a:fld>
            <a:endParaRPr lang="el-GR"/>
          </a:p>
        </p:txBody>
      </p:sp>
    </p:spTree>
    <p:extLst>
      <p:ext uri="{BB962C8B-B14F-4D97-AF65-F5344CB8AC3E}">
        <p14:creationId xmlns:p14="http://schemas.microsoft.com/office/powerpoint/2010/main" val="3702286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15</a:t>
            </a:fld>
            <a:endParaRPr lang="el-GR"/>
          </a:p>
        </p:txBody>
      </p:sp>
    </p:spTree>
    <p:extLst>
      <p:ext uri="{BB962C8B-B14F-4D97-AF65-F5344CB8AC3E}">
        <p14:creationId xmlns:p14="http://schemas.microsoft.com/office/powerpoint/2010/main" val="220745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16</a:t>
            </a:fld>
            <a:endParaRPr lang="el-GR"/>
          </a:p>
        </p:txBody>
      </p:sp>
    </p:spTree>
    <p:extLst>
      <p:ext uri="{BB962C8B-B14F-4D97-AF65-F5344CB8AC3E}">
        <p14:creationId xmlns:p14="http://schemas.microsoft.com/office/powerpoint/2010/main" val="254988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17</a:t>
            </a:fld>
            <a:endParaRPr lang="el-GR"/>
          </a:p>
        </p:txBody>
      </p:sp>
    </p:spTree>
    <p:extLst>
      <p:ext uri="{BB962C8B-B14F-4D97-AF65-F5344CB8AC3E}">
        <p14:creationId xmlns:p14="http://schemas.microsoft.com/office/powerpoint/2010/main" val="2220098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18</a:t>
            </a:fld>
            <a:endParaRPr lang="el-GR"/>
          </a:p>
        </p:txBody>
      </p:sp>
    </p:spTree>
    <p:extLst>
      <p:ext uri="{BB962C8B-B14F-4D97-AF65-F5344CB8AC3E}">
        <p14:creationId xmlns:p14="http://schemas.microsoft.com/office/powerpoint/2010/main" val="286344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19</a:t>
            </a:fld>
            <a:endParaRPr lang="el-GR"/>
          </a:p>
        </p:txBody>
      </p:sp>
    </p:spTree>
    <p:extLst>
      <p:ext uri="{BB962C8B-B14F-4D97-AF65-F5344CB8AC3E}">
        <p14:creationId xmlns:p14="http://schemas.microsoft.com/office/powerpoint/2010/main" val="57905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20</a:t>
            </a:fld>
            <a:endParaRPr lang="el-GR"/>
          </a:p>
        </p:txBody>
      </p:sp>
    </p:spTree>
    <p:extLst>
      <p:ext uri="{BB962C8B-B14F-4D97-AF65-F5344CB8AC3E}">
        <p14:creationId xmlns:p14="http://schemas.microsoft.com/office/powerpoint/2010/main" val="390198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21</a:t>
            </a:fld>
            <a:endParaRPr lang="el-GR"/>
          </a:p>
        </p:txBody>
      </p:sp>
    </p:spTree>
    <p:extLst>
      <p:ext uri="{BB962C8B-B14F-4D97-AF65-F5344CB8AC3E}">
        <p14:creationId xmlns:p14="http://schemas.microsoft.com/office/powerpoint/2010/main" val="313333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22</a:t>
            </a:fld>
            <a:endParaRPr lang="el-GR"/>
          </a:p>
        </p:txBody>
      </p:sp>
    </p:spTree>
    <p:extLst>
      <p:ext uri="{BB962C8B-B14F-4D97-AF65-F5344CB8AC3E}">
        <p14:creationId xmlns:p14="http://schemas.microsoft.com/office/powerpoint/2010/main" val="395364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23</a:t>
            </a:fld>
            <a:endParaRPr lang="el-GR"/>
          </a:p>
        </p:txBody>
      </p:sp>
    </p:spTree>
    <p:extLst>
      <p:ext uri="{BB962C8B-B14F-4D97-AF65-F5344CB8AC3E}">
        <p14:creationId xmlns:p14="http://schemas.microsoft.com/office/powerpoint/2010/main" val="1228470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24</a:t>
            </a:fld>
            <a:endParaRPr lang="el-GR"/>
          </a:p>
        </p:txBody>
      </p:sp>
    </p:spTree>
    <p:extLst>
      <p:ext uri="{BB962C8B-B14F-4D97-AF65-F5344CB8AC3E}">
        <p14:creationId xmlns:p14="http://schemas.microsoft.com/office/powerpoint/2010/main" val="287296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7</a:t>
            </a:fld>
            <a:endParaRPr lang="el-GR"/>
          </a:p>
        </p:txBody>
      </p:sp>
    </p:spTree>
    <p:extLst>
      <p:ext uri="{BB962C8B-B14F-4D97-AF65-F5344CB8AC3E}">
        <p14:creationId xmlns:p14="http://schemas.microsoft.com/office/powerpoint/2010/main" val="3241751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25</a:t>
            </a:fld>
            <a:endParaRPr lang="el-GR"/>
          </a:p>
        </p:txBody>
      </p:sp>
    </p:spTree>
    <p:extLst>
      <p:ext uri="{BB962C8B-B14F-4D97-AF65-F5344CB8AC3E}">
        <p14:creationId xmlns:p14="http://schemas.microsoft.com/office/powerpoint/2010/main" val="2181202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26</a:t>
            </a:fld>
            <a:endParaRPr lang="el-GR"/>
          </a:p>
        </p:txBody>
      </p:sp>
    </p:spTree>
    <p:extLst>
      <p:ext uri="{BB962C8B-B14F-4D97-AF65-F5344CB8AC3E}">
        <p14:creationId xmlns:p14="http://schemas.microsoft.com/office/powerpoint/2010/main" val="2339296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27</a:t>
            </a:fld>
            <a:endParaRPr lang="el-GR"/>
          </a:p>
        </p:txBody>
      </p:sp>
    </p:spTree>
    <p:extLst>
      <p:ext uri="{BB962C8B-B14F-4D97-AF65-F5344CB8AC3E}">
        <p14:creationId xmlns:p14="http://schemas.microsoft.com/office/powerpoint/2010/main" val="6230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28</a:t>
            </a:fld>
            <a:endParaRPr lang="el-GR"/>
          </a:p>
        </p:txBody>
      </p:sp>
    </p:spTree>
    <p:extLst>
      <p:ext uri="{BB962C8B-B14F-4D97-AF65-F5344CB8AC3E}">
        <p14:creationId xmlns:p14="http://schemas.microsoft.com/office/powerpoint/2010/main" val="2790406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29</a:t>
            </a:fld>
            <a:endParaRPr lang="el-GR"/>
          </a:p>
        </p:txBody>
      </p:sp>
    </p:spTree>
    <p:extLst>
      <p:ext uri="{BB962C8B-B14F-4D97-AF65-F5344CB8AC3E}">
        <p14:creationId xmlns:p14="http://schemas.microsoft.com/office/powerpoint/2010/main" val="4094515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30</a:t>
            </a:fld>
            <a:endParaRPr lang="el-GR"/>
          </a:p>
        </p:txBody>
      </p:sp>
    </p:spTree>
    <p:extLst>
      <p:ext uri="{BB962C8B-B14F-4D97-AF65-F5344CB8AC3E}">
        <p14:creationId xmlns:p14="http://schemas.microsoft.com/office/powerpoint/2010/main" val="2510729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31</a:t>
            </a:fld>
            <a:endParaRPr lang="el-GR"/>
          </a:p>
        </p:txBody>
      </p:sp>
    </p:spTree>
    <p:extLst>
      <p:ext uri="{BB962C8B-B14F-4D97-AF65-F5344CB8AC3E}">
        <p14:creationId xmlns:p14="http://schemas.microsoft.com/office/powerpoint/2010/main" val="2967438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32</a:t>
            </a:fld>
            <a:endParaRPr lang="el-GR"/>
          </a:p>
        </p:txBody>
      </p:sp>
    </p:spTree>
    <p:extLst>
      <p:ext uri="{BB962C8B-B14F-4D97-AF65-F5344CB8AC3E}">
        <p14:creationId xmlns:p14="http://schemas.microsoft.com/office/powerpoint/2010/main" val="614250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33</a:t>
            </a:fld>
            <a:endParaRPr lang="el-GR"/>
          </a:p>
        </p:txBody>
      </p:sp>
    </p:spTree>
    <p:extLst>
      <p:ext uri="{BB962C8B-B14F-4D97-AF65-F5344CB8AC3E}">
        <p14:creationId xmlns:p14="http://schemas.microsoft.com/office/powerpoint/2010/main" val="196919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34</a:t>
            </a:fld>
            <a:endParaRPr lang="el-GR"/>
          </a:p>
        </p:txBody>
      </p:sp>
    </p:spTree>
    <p:extLst>
      <p:ext uri="{BB962C8B-B14F-4D97-AF65-F5344CB8AC3E}">
        <p14:creationId xmlns:p14="http://schemas.microsoft.com/office/powerpoint/2010/main" val="411045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8</a:t>
            </a:fld>
            <a:endParaRPr lang="el-GR"/>
          </a:p>
        </p:txBody>
      </p:sp>
    </p:spTree>
    <p:extLst>
      <p:ext uri="{BB962C8B-B14F-4D97-AF65-F5344CB8AC3E}">
        <p14:creationId xmlns:p14="http://schemas.microsoft.com/office/powerpoint/2010/main" val="1051190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35</a:t>
            </a:fld>
            <a:endParaRPr lang="el-GR"/>
          </a:p>
        </p:txBody>
      </p:sp>
    </p:spTree>
    <p:extLst>
      <p:ext uri="{BB962C8B-B14F-4D97-AF65-F5344CB8AC3E}">
        <p14:creationId xmlns:p14="http://schemas.microsoft.com/office/powerpoint/2010/main" val="48416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9</a:t>
            </a:fld>
            <a:endParaRPr lang="el-GR"/>
          </a:p>
        </p:txBody>
      </p:sp>
    </p:spTree>
    <p:extLst>
      <p:ext uri="{BB962C8B-B14F-4D97-AF65-F5344CB8AC3E}">
        <p14:creationId xmlns:p14="http://schemas.microsoft.com/office/powerpoint/2010/main" val="176651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10</a:t>
            </a:fld>
            <a:endParaRPr lang="el-GR"/>
          </a:p>
        </p:txBody>
      </p:sp>
    </p:spTree>
    <p:extLst>
      <p:ext uri="{BB962C8B-B14F-4D97-AF65-F5344CB8AC3E}">
        <p14:creationId xmlns:p14="http://schemas.microsoft.com/office/powerpoint/2010/main" val="299481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11</a:t>
            </a:fld>
            <a:endParaRPr lang="el-GR"/>
          </a:p>
        </p:txBody>
      </p:sp>
    </p:spTree>
    <p:extLst>
      <p:ext uri="{BB962C8B-B14F-4D97-AF65-F5344CB8AC3E}">
        <p14:creationId xmlns:p14="http://schemas.microsoft.com/office/powerpoint/2010/main" val="356180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12</a:t>
            </a:fld>
            <a:endParaRPr lang="el-GR"/>
          </a:p>
        </p:txBody>
      </p:sp>
    </p:spTree>
    <p:extLst>
      <p:ext uri="{BB962C8B-B14F-4D97-AF65-F5344CB8AC3E}">
        <p14:creationId xmlns:p14="http://schemas.microsoft.com/office/powerpoint/2010/main" val="204033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13</a:t>
            </a:fld>
            <a:endParaRPr lang="el-GR"/>
          </a:p>
        </p:txBody>
      </p:sp>
    </p:spTree>
    <p:extLst>
      <p:ext uri="{BB962C8B-B14F-4D97-AF65-F5344CB8AC3E}">
        <p14:creationId xmlns:p14="http://schemas.microsoft.com/office/powerpoint/2010/main" val="335901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32E44816-211D-44A3-B040-5732D6425D73}" type="slidenum">
              <a:rPr lang="el-GR" smtClean="0"/>
              <a:t>14</a:t>
            </a:fld>
            <a:endParaRPr lang="el-GR"/>
          </a:p>
        </p:txBody>
      </p:sp>
    </p:spTree>
    <p:extLst>
      <p:ext uri="{BB962C8B-B14F-4D97-AF65-F5344CB8AC3E}">
        <p14:creationId xmlns:p14="http://schemas.microsoft.com/office/powerpoint/2010/main" val="29793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smtClean="0"/>
              <a:t>Στυλ κύριου τίτλου</a:t>
            </a:r>
            <a:endParaRPr lang="en-US"/>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12/3/2020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9142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12/3/2020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55360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12/3/2020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46737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12/3/2020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96349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smtClean="0"/>
              <a:t>Στυλ κύριου τίτλου</a:t>
            </a:r>
            <a:endParaRPr lang="en-US"/>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2853615-BFDE-46DE-814C-47EC6EF6D371}" type="datetimeFigureOut">
              <a:rPr lang="el-GR" smtClean="0"/>
              <a:t>12/3/2020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09718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F2853615-BFDE-46DE-814C-47EC6EF6D371}" type="datetimeFigureOut">
              <a:rPr lang="el-GR" smtClean="0"/>
              <a:t>12/3/2020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5548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F2853615-BFDE-46DE-814C-47EC6EF6D371}" type="datetimeFigureOut">
              <a:rPr lang="el-GR" smtClean="0"/>
              <a:t>12/3/2020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70268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F2853615-BFDE-46DE-814C-47EC6EF6D371}" type="datetimeFigureOut">
              <a:rPr lang="el-GR" smtClean="0"/>
              <a:t>12/3/2020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85432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853615-BFDE-46DE-814C-47EC6EF6D371}" type="datetimeFigureOut">
              <a:rPr lang="el-GR" smtClean="0"/>
              <a:t>12/3/2020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954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n-US"/>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853615-BFDE-46DE-814C-47EC6EF6D371}" type="datetimeFigureOut">
              <a:rPr lang="el-GR" smtClean="0"/>
              <a:t>12/3/2020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03166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smtClean="0"/>
              <a:t>Στυλ κύριου τίτλου</a:t>
            </a:r>
            <a:endParaRPr lang="en-US"/>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853615-BFDE-46DE-814C-47EC6EF6D371}" type="datetimeFigureOut">
              <a:rPr lang="el-GR" smtClean="0"/>
              <a:t>12/3/2020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1516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853615-BFDE-46DE-814C-47EC6EF6D371}" type="datetimeFigureOut">
              <a:rPr lang="el-GR" smtClean="0"/>
              <a:t>12/3/2020</a:t>
            </a:fld>
            <a:endParaRPr lang="el-G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53439-851E-44AD-84B1-B6BFC3D0C743}" type="slidenum">
              <a:rPr lang="el-GR" smtClean="0"/>
              <a:t>‹#›</a:t>
            </a:fld>
            <a:endParaRPr lang="el-GR"/>
          </a:p>
        </p:txBody>
      </p:sp>
    </p:spTree>
    <p:extLst>
      <p:ext uri="{BB962C8B-B14F-4D97-AF65-F5344CB8AC3E}">
        <p14:creationId xmlns:p14="http://schemas.microsoft.com/office/powerpoint/2010/main" val="1105930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8495"/>
            <a:ext cx="9144000" cy="455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65080"/>
            <a:ext cx="1811337" cy="129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16632"/>
            <a:ext cx="9144000" cy="523220"/>
          </a:xfrm>
          <a:prstGeom prst="rect">
            <a:avLst/>
          </a:prstGeom>
          <a:solidFill>
            <a:srgbClr val="222A35"/>
          </a:solidFill>
        </p:spPr>
        <p:txBody>
          <a:bodyPr wrap="square" rtlCol="0">
            <a:spAutoFit/>
          </a:bodyPr>
          <a:lstStyle/>
          <a:p>
            <a:pPr algn="ctr"/>
            <a:r>
              <a:rPr lang="el-GR" sz="2800" b="1" dirty="0" smtClean="0">
                <a:solidFill>
                  <a:schemeClr val="bg1"/>
                </a:solidFill>
                <a:latin typeface="Bookman Old Style" panose="02050604050505020204" pitchFamily="18" charset="0"/>
              </a:rPr>
              <a:t>Σχέδιο Βιώσιμης Αστικής Κινητικότητας</a:t>
            </a:r>
            <a:endParaRPr lang="el-GR" sz="2800" b="1" dirty="0">
              <a:solidFill>
                <a:schemeClr val="bg1"/>
              </a:solidFill>
              <a:latin typeface="Bookman Old Style" panose="02050604050505020204" pitchFamily="18" charset="0"/>
            </a:endParaRPr>
          </a:p>
        </p:txBody>
      </p:sp>
      <p:sp>
        <p:nvSpPr>
          <p:cNvPr id="5" name="TextBox 4"/>
          <p:cNvSpPr txBox="1"/>
          <p:nvPr/>
        </p:nvSpPr>
        <p:spPr>
          <a:xfrm>
            <a:off x="0" y="969574"/>
            <a:ext cx="5868144" cy="984885"/>
          </a:xfrm>
          <a:prstGeom prst="rect">
            <a:avLst/>
          </a:prstGeom>
          <a:noFill/>
        </p:spPr>
        <p:txBody>
          <a:bodyPr wrap="square" rtlCol="0">
            <a:spAutoFit/>
          </a:bodyPr>
          <a:lstStyle/>
          <a:p>
            <a:r>
              <a:rPr lang="en-GB" sz="2000" i="1" dirty="0">
                <a:solidFill>
                  <a:schemeClr val="tx2">
                    <a:lumMod val="75000"/>
                  </a:schemeClr>
                </a:solidFill>
                <a:latin typeface="Bookman Old Style" panose="02050604050505020204" pitchFamily="18" charset="0"/>
              </a:rPr>
              <a:t>“ </a:t>
            </a:r>
            <a:r>
              <a:rPr lang="el-GR" sz="2000" i="1" dirty="0">
                <a:solidFill>
                  <a:schemeClr val="tx2">
                    <a:lumMod val="75000"/>
                  </a:schemeClr>
                </a:solidFill>
                <a:latin typeface="Bookman Old Style" panose="02050604050505020204" pitchFamily="18" charset="0"/>
              </a:rPr>
              <a:t>Ένα απαραίτητο εργαλείο για τον Δήμο</a:t>
            </a:r>
            <a:r>
              <a:rPr lang="en-US" sz="2000" i="1" dirty="0">
                <a:solidFill>
                  <a:schemeClr val="tx2">
                    <a:lumMod val="75000"/>
                  </a:schemeClr>
                </a:solidFill>
                <a:latin typeface="Bookman Old Style" panose="02050604050505020204" pitchFamily="18" charset="0"/>
              </a:rPr>
              <a:t>……</a:t>
            </a:r>
          </a:p>
          <a:p>
            <a:r>
              <a:rPr lang="en-US" sz="2000" i="1" dirty="0">
                <a:solidFill>
                  <a:schemeClr val="tx2">
                    <a:lumMod val="75000"/>
                  </a:schemeClr>
                </a:solidFill>
                <a:latin typeface="Bookman Old Style" panose="02050604050505020204" pitchFamily="18" charset="0"/>
              </a:rPr>
              <a:t>………</a:t>
            </a:r>
            <a:r>
              <a:rPr lang="el-GR" sz="2000" i="1" dirty="0">
                <a:solidFill>
                  <a:schemeClr val="tx2">
                    <a:lumMod val="75000"/>
                  </a:schemeClr>
                </a:solidFill>
                <a:latin typeface="Bookman Old Style" panose="02050604050505020204" pitchFamily="18" charset="0"/>
              </a:rPr>
              <a:t> που θέτει τους πολίτες του στο επίκεντρο</a:t>
            </a:r>
            <a:r>
              <a:rPr lang="en-US" sz="2000" i="1" dirty="0">
                <a:solidFill>
                  <a:schemeClr val="tx2">
                    <a:lumMod val="75000"/>
                  </a:schemeClr>
                </a:solidFill>
                <a:latin typeface="Bookman Old Style" panose="02050604050505020204" pitchFamily="18" charset="0"/>
              </a:rPr>
              <a:t> </a:t>
            </a:r>
            <a:r>
              <a:rPr lang="en-GB" sz="2000" i="1" dirty="0">
                <a:solidFill>
                  <a:schemeClr val="tx2">
                    <a:lumMod val="75000"/>
                  </a:schemeClr>
                </a:solidFill>
                <a:latin typeface="Bookman Old Style" panose="02050604050505020204" pitchFamily="18" charset="0"/>
              </a:rPr>
              <a:t>”</a:t>
            </a:r>
          </a:p>
          <a:p>
            <a:endParaRPr lang="el-GR" dirty="0">
              <a:solidFill>
                <a:schemeClr val="tx2">
                  <a:lumMod val="75000"/>
                </a:schemeClr>
              </a:solidFill>
            </a:endParaRPr>
          </a:p>
        </p:txBody>
      </p:sp>
      <p:sp>
        <p:nvSpPr>
          <p:cNvPr id="9" name="TextBox 8"/>
          <p:cNvSpPr txBox="1"/>
          <p:nvPr/>
        </p:nvSpPr>
        <p:spPr>
          <a:xfrm>
            <a:off x="1811336" y="5682654"/>
            <a:ext cx="3601067" cy="1107996"/>
          </a:xfrm>
          <a:prstGeom prst="rect">
            <a:avLst/>
          </a:prstGeom>
          <a:noFill/>
        </p:spPr>
        <p:txBody>
          <a:bodyPr wrap="square" rtlCol="0">
            <a:spAutoFit/>
          </a:bodyPr>
          <a:lstStyle/>
          <a:p>
            <a:pPr algn="ctr"/>
            <a:r>
              <a:rPr lang="el-GR" sz="2200" i="1" dirty="0" smtClean="0">
                <a:solidFill>
                  <a:schemeClr val="bg1"/>
                </a:solidFill>
                <a:latin typeface="Bookman Old Style" panose="02050604050505020204" pitchFamily="18" charset="0"/>
                <a:ea typeface="Dotum" panose="020B0600000101010101" pitchFamily="34" charset="-127"/>
                <a:cs typeface="Kartika" panose="02020503030404060203" pitchFamily="18" charset="0"/>
              </a:rPr>
              <a:t>Η βιωσιμότητα στο προσκήνιο ενός συστήματος μεταφορών!</a:t>
            </a:r>
            <a:endParaRPr lang="en-US" sz="2200" i="1" dirty="0">
              <a:solidFill>
                <a:schemeClr val="bg1"/>
              </a:solidFill>
              <a:latin typeface="Bookman Old Style" panose="02050604050505020204" pitchFamily="18" charset="0"/>
              <a:ea typeface="Dotum" panose="020B0600000101010101" pitchFamily="34" charset="-127"/>
              <a:cs typeface="Kartika" panose="02020503030404060203" pitchFamily="18" charset="0"/>
            </a:endParaRPr>
          </a:p>
        </p:txBody>
      </p:sp>
      <p:sp>
        <p:nvSpPr>
          <p:cNvPr id="12" name="TextBox 11"/>
          <p:cNvSpPr txBox="1"/>
          <p:nvPr/>
        </p:nvSpPr>
        <p:spPr>
          <a:xfrm>
            <a:off x="0" y="1954459"/>
            <a:ext cx="7020272" cy="369332"/>
          </a:xfrm>
          <a:prstGeom prst="rect">
            <a:avLst/>
          </a:prstGeom>
          <a:solidFill>
            <a:srgbClr val="222A35"/>
          </a:solidFill>
          <a:ln w="6350" cap="flat" cmpd="sng" algn="ctr">
            <a:solidFill>
              <a:srgbClr val="A5A5A5"/>
            </a:solidFill>
            <a:prstDash val="solid"/>
            <a:miter lim="800000"/>
          </a:ln>
          <a:effectLst/>
        </p:spPr>
        <p:txBody>
          <a:bodyPr wrap="square" rtlCol="0">
            <a:spAutoFit/>
          </a:bodyPr>
          <a:lstStyle/>
          <a:p>
            <a:pPr lvl="0" defTabSz="457200">
              <a:defRPr/>
            </a:pPr>
            <a:r>
              <a:rPr lang="el-GR" kern="0" dirty="0" smtClean="0">
                <a:solidFill>
                  <a:schemeClr val="bg1"/>
                </a:solidFill>
                <a:latin typeface="Bookman Old Style" panose="02050604050505020204" pitchFamily="18" charset="0"/>
              </a:rPr>
              <a:t>Αποτελέσματα </a:t>
            </a:r>
            <a:r>
              <a:rPr lang="el-GR" kern="0" dirty="0" smtClean="0">
                <a:solidFill>
                  <a:schemeClr val="bg1"/>
                </a:solidFill>
                <a:latin typeface="Bookman Old Style" panose="02050604050505020204" pitchFamily="18" charset="0"/>
              </a:rPr>
              <a:t>Έρευνας ερωτηματολογίου</a:t>
            </a:r>
            <a:endParaRPr lang="el-GR" kern="0" dirty="0">
              <a:solidFill>
                <a:schemeClr val="bg1"/>
              </a:solidFill>
              <a:latin typeface="Bookman Old Style" panose="02050604050505020204" pitchFamily="18" charset="0"/>
            </a:endParaRPr>
          </a:p>
        </p:txBody>
      </p:sp>
      <p:pic>
        <p:nvPicPr>
          <p:cNvPr id="2" name="Εικόνα 1"/>
          <p:cNvPicPr>
            <a:picLocks noChangeAspect="1"/>
          </p:cNvPicPr>
          <p:nvPr/>
        </p:nvPicPr>
        <p:blipFill>
          <a:blip r:embed="rId4"/>
          <a:stretch>
            <a:fillRect/>
          </a:stretch>
        </p:blipFill>
        <p:spPr>
          <a:xfrm>
            <a:off x="5412403" y="5565080"/>
            <a:ext cx="3731598" cy="1292920"/>
          </a:xfrm>
          <a:prstGeom prst="rect">
            <a:avLst/>
          </a:prstGeom>
        </p:spPr>
      </p:pic>
    </p:spTree>
    <p:extLst>
      <p:ext uri="{BB962C8B-B14F-4D97-AF65-F5344CB8AC3E}">
        <p14:creationId xmlns:p14="http://schemas.microsoft.com/office/powerpoint/2010/main" val="1087716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2" name="Ορθογώνιο 1"/>
          <p:cNvSpPr/>
          <p:nvPr/>
        </p:nvSpPr>
        <p:spPr>
          <a:xfrm>
            <a:off x="251520" y="1377316"/>
            <a:ext cx="8712968" cy="587853"/>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Για </a:t>
            </a:r>
            <a:r>
              <a:rPr lang="el-GR" sz="1400" i="1" dirty="0">
                <a:latin typeface="Arial" panose="020B0604020202020204" pitchFamily="34" charset="0"/>
                <a:ea typeface="Calibri" panose="020F0502020204030204" pitchFamily="34" charset="0"/>
              </a:rPr>
              <a:t>ποιον λόγο (το σημαντικότερο) επιλέγετε αυτό τον τρόπο επιλογής για: [Εργασία, Εκπαίδευση, Αγορά, Διασκέδαση, Προσωπικές υποθέσεις, Επιστροφή στο σπίτι]</a:t>
            </a:r>
            <a:endParaRPr lang="el-GR" sz="1400" dirty="0">
              <a:effectLst/>
              <a:latin typeface="Arial" panose="020B0604020202020204" pitchFamily="34" charset="0"/>
              <a:ea typeface="Calibri" panose="020F0502020204030204" pitchFamily="34" charset="0"/>
            </a:endParaRPr>
          </a:p>
        </p:txBody>
      </p:sp>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Κριτήριο επιλογής μέσου μεταφοράς ανά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μέσο</a:t>
            </a:r>
            <a:endParaRPr lang="el-GR" altLang="el-GR" sz="1600" b="1"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4" name="Γράφημα 13"/>
          <p:cNvGraphicFramePr/>
          <p:nvPr>
            <p:extLst>
              <p:ext uri="{D42A27DB-BD31-4B8C-83A1-F6EECF244321}">
                <p14:modId xmlns:p14="http://schemas.microsoft.com/office/powerpoint/2010/main" val="2980061875"/>
              </p:ext>
            </p:extLst>
          </p:nvPr>
        </p:nvGraphicFramePr>
        <p:xfrm>
          <a:off x="395536" y="1965169"/>
          <a:ext cx="8424936" cy="46321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1381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7" name="Rectangle 1"/>
          <p:cNvSpPr>
            <a:spLocks noChangeArrowheads="1"/>
          </p:cNvSpPr>
          <p:nvPr/>
        </p:nvSpPr>
        <p:spPr bwMode="auto">
          <a:xfrm>
            <a:off x="251520" y="1292813"/>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Κριτήριο επιλογής μέσου μεταφοράς ανά μέσο</a:t>
            </a:r>
          </a:p>
        </p:txBody>
      </p:sp>
      <p:sp>
        <p:nvSpPr>
          <p:cNvPr id="2" name="Ορθογώνιο 1"/>
          <p:cNvSpPr/>
          <p:nvPr/>
        </p:nvSpPr>
        <p:spPr>
          <a:xfrm>
            <a:off x="251520" y="1631367"/>
            <a:ext cx="8712968" cy="587853"/>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Για </a:t>
            </a:r>
            <a:r>
              <a:rPr lang="el-GR" sz="1400" i="1" dirty="0">
                <a:latin typeface="Arial" panose="020B0604020202020204" pitchFamily="34" charset="0"/>
                <a:ea typeface="Calibri" panose="020F0502020204030204" pitchFamily="34" charset="0"/>
              </a:rPr>
              <a:t>ποιον λόγο (το σημαντικότερο) επιλέγετε αυτό τον τρόπο επιλογής για: [Εργασία, Εκπαίδευση, Αγορά, Διασκέδαση, Προσωπικές υποθέσεις, Επιστροφή στο σπίτι]</a:t>
            </a:r>
            <a:endParaRPr lang="el-GR" sz="1400" dirty="0">
              <a:effectLst/>
              <a:latin typeface="Arial" panose="020B0604020202020204" pitchFamily="34" charset="0"/>
              <a:ea typeface="Calibri" panose="020F0502020204030204" pitchFamily="34" charset="0"/>
            </a:endParaRPr>
          </a:p>
        </p:txBody>
      </p:sp>
      <p:sp>
        <p:nvSpPr>
          <p:cNvPr id="3" name="Ορθογώνιο 2"/>
          <p:cNvSpPr/>
          <p:nvPr/>
        </p:nvSpPr>
        <p:spPr>
          <a:xfrm>
            <a:off x="113856" y="2374059"/>
            <a:ext cx="8930314" cy="3466077"/>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Ø"/>
            </a:pPr>
            <a:r>
              <a:rPr lang="el-GR" sz="1600" dirty="0">
                <a:latin typeface="Arial" panose="020B0604020202020204" pitchFamily="34" charset="0"/>
                <a:ea typeface="Calibri" panose="020F0502020204030204" pitchFamily="34" charset="0"/>
              </a:rPr>
              <a:t>Πολλοί μετακινούμενοι επιλέγουν το μέσο μεταφοράς λόγω απουσίας εναλλακτικής επιλογής, σε ποσοστό 31%. Το φαινόμενο αυτό είναι πιο έντονο στην περίπτωση του </a:t>
            </a:r>
            <a:r>
              <a:rPr lang="el-GR" sz="1600" b="1" dirty="0">
                <a:latin typeface="Arial" panose="020B0604020202020204" pitchFamily="34" charset="0"/>
                <a:ea typeface="Calibri" panose="020F0502020204030204" pitchFamily="34" charset="0"/>
              </a:rPr>
              <a:t>λεωφορείου</a:t>
            </a:r>
            <a:r>
              <a:rPr lang="el-GR" sz="1600" dirty="0">
                <a:latin typeface="Arial" panose="020B0604020202020204" pitchFamily="34" charset="0"/>
                <a:ea typeface="Calibri" panose="020F0502020204030204" pitchFamily="34" charset="0"/>
              </a:rPr>
              <a:t>, όπου το 66% των μετακινούμενων το επιλέγει πολύ απλά γιατί δεν έχει εναλλακτική επιλογή.</a:t>
            </a:r>
          </a:p>
          <a:p>
            <a:pPr marL="342900" lvl="0" indent="-342900" algn="just">
              <a:lnSpc>
                <a:spcPct val="115000"/>
              </a:lnSpc>
              <a:spcAft>
                <a:spcPts val="0"/>
              </a:spcAft>
              <a:buFont typeface="Wingdings" panose="05000000000000000000" pitchFamily="2" charset="2"/>
              <a:buChar char="Ø"/>
            </a:pPr>
            <a:r>
              <a:rPr lang="el-GR" sz="1600" dirty="0">
                <a:latin typeface="Arial" panose="020B0604020202020204" pitchFamily="34" charset="0"/>
                <a:ea typeface="Calibri" panose="020F0502020204030204" pitchFamily="34" charset="0"/>
              </a:rPr>
              <a:t>Σημαντικοί επίσης παράγοντες θεωρούνται η ταχύτητα μετακίνησης και η άνεση – ασφάλεια που νιώθουν κατά τη μετακίνησή τους με το συγκεκριμένο μέσο</a:t>
            </a:r>
          </a:p>
          <a:p>
            <a:pPr marL="342900" lvl="0" indent="-342900" algn="just">
              <a:lnSpc>
                <a:spcPct val="115000"/>
              </a:lnSpc>
              <a:spcAft>
                <a:spcPts val="0"/>
              </a:spcAft>
              <a:buFont typeface="Wingdings" panose="05000000000000000000" pitchFamily="2" charset="2"/>
              <a:buChar char="Ø"/>
            </a:pPr>
            <a:r>
              <a:rPr lang="el-GR" sz="1600" dirty="0">
                <a:latin typeface="Arial" panose="020B0604020202020204" pitchFamily="34" charset="0"/>
                <a:ea typeface="Calibri" panose="020F0502020204030204" pitchFamily="34" charset="0"/>
              </a:rPr>
              <a:t>Για τους μισούς μετακινούμενους που επιλέγουν το </a:t>
            </a:r>
            <a:r>
              <a:rPr lang="el-GR" sz="1600" b="1" dirty="0">
                <a:latin typeface="Arial" panose="020B0604020202020204" pitchFamily="34" charset="0"/>
                <a:ea typeface="Calibri" panose="020F0502020204030204" pitchFamily="34" charset="0"/>
              </a:rPr>
              <a:t>μηχανάκι,</a:t>
            </a:r>
            <a:r>
              <a:rPr lang="el-GR" sz="1600" dirty="0">
                <a:latin typeface="Arial" panose="020B0604020202020204" pitchFamily="34" charset="0"/>
                <a:ea typeface="Calibri" panose="020F0502020204030204" pitchFamily="34" charset="0"/>
              </a:rPr>
              <a:t> σημαντικότερος παράγοντας θεωρείται η ταχύτητα, ενώ για όσους επιλέγουν να μετακινηθούν με τα </a:t>
            </a:r>
            <a:r>
              <a:rPr lang="el-GR" sz="1600" b="1" dirty="0">
                <a:latin typeface="Arial" panose="020B0604020202020204" pitchFamily="34" charset="0"/>
                <a:ea typeface="Calibri" panose="020F0502020204030204" pitchFamily="34" charset="0"/>
              </a:rPr>
              <a:t>πόδια</a:t>
            </a:r>
            <a:r>
              <a:rPr lang="el-GR" sz="1600" dirty="0">
                <a:latin typeface="Arial" panose="020B0604020202020204" pitchFamily="34" charset="0"/>
                <a:ea typeface="Calibri" panose="020F0502020204030204" pitchFamily="34" charset="0"/>
              </a:rPr>
              <a:t> σημαντικότερο ρόλο παίζει το γεγονός πως το θεωρούν κι ένα μέσο ευχαρίστησης – ευεξίας</a:t>
            </a:r>
          </a:p>
          <a:p>
            <a:pPr marL="342900" lvl="0" indent="-342900" algn="just">
              <a:lnSpc>
                <a:spcPct val="115000"/>
              </a:lnSpc>
              <a:spcAft>
                <a:spcPts val="600"/>
              </a:spcAft>
              <a:buFont typeface="Wingdings" panose="05000000000000000000" pitchFamily="2" charset="2"/>
              <a:buChar char="Ø"/>
            </a:pPr>
            <a:r>
              <a:rPr lang="el-GR" sz="1600" dirty="0">
                <a:latin typeface="Arial" panose="020B0604020202020204" pitchFamily="34" charset="0"/>
                <a:ea typeface="Calibri" panose="020F0502020204030204" pitchFamily="34" charset="0"/>
              </a:rPr>
              <a:t>Τέλος για τους μετακινούμενους που επιλέγουν  το </a:t>
            </a:r>
            <a:r>
              <a:rPr lang="el-GR" sz="1600" b="1" dirty="0">
                <a:latin typeface="Arial" panose="020B0604020202020204" pitchFamily="34" charset="0"/>
                <a:ea typeface="Calibri" panose="020F0502020204030204" pitchFamily="34" charset="0"/>
              </a:rPr>
              <a:t>ΙΧ</a:t>
            </a:r>
            <a:r>
              <a:rPr lang="el-GR" sz="1600" dirty="0">
                <a:latin typeface="Arial" panose="020B0604020202020204" pitchFamily="34" charset="0"/>
                <a:ea typeface="Calibri" panose="020F0502020204030204" pitchFamily="34" charset="0"/>
              </a:rPr>
              <a:t>, σημαντικότεροι παράγοντες είναι η ταχύτητα, η άνεση και η έλλειψη εναλλακτικής. Το τελευταίο υποδηλώνει ίσως, ότι περίπου 1 στους τέσσερις πολίτες, αν υπήρχε διαθέσιμη και χρονικά αξιόπιστη εναλλακτική θα μπορούσε να την επιλέξει.</a:t>
            </a:r>
            <a:endParaRPr lang="el-GR" sz="16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5451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2" name="Ορθογώνιο 1"/>
          <p:cNvSpPr/>
          <p:nvPr/>
        </p:nvSpPr>
        <p:spPr>
          <a:xfrm>
            <a:off x="251520" y="1377316"/>
            <a:ext cx="8712968" cy="1160318"/>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Με </a:t>
            </a:r>
            <a:r>
              <a:rPr lang="el-GR" sz="1400" i="1" dirty="0">
                <a:latin typeface="Arial" panose="020B0604020202020204" pitchFamily="34" charset="0"/>
                <a:ea typeface="Calibri" panose="020F0502020204030204" pitchFamily="34" charset="0"/>
              </a:rPr>
              <a:t>ποιον τρόπο μετακινείστε συνήθως για: [Εργασία, Εκπαίδευση, Αγορά, Διασκέδαση, Προσωπικές υποθέσεις, Επιστροφή στο σπίτι</a:t>
            </a:r>
            <a:r>
              <a:rPr lang="el-GR" sz="1400" i="1" dirty="0" smtClean="0">
                <a:latin typeface="Arial" panose="020B0604020202020204" pitchFamily="34" charset="0"/>
                <a:ea typeface="Calibri" panose="020F0502020204030204" pitchFamily="34" charset="0"/>
              </a:rPr>
              <a:t>]</a:t>
            </a:r>
          </a:p>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Πόσο </a:t>
            </a:r>
            <a:r>
              <a:rPr lang="el-GR" sz="1400" i="1" dirty="0">
                <a:latin typeface="Arial" panose="020B0604020202020204" pitchFamily="34" charset="0"/>
                <a:ea typeface="Calibri" panose="020F0502020204030204" pitchFamily="34" charset="0"/>
              </a:rPr>
              <a:t>συχνά μετακινείστε για: [Εργασία, Εκπαίδευση, Αγορά, Διασκέδαση, Προσωπικές υποθέσεις, Επιστροφή στο σπίτι]</a:t>
            </a:r>
            <a:endParaRPr lang="el-GR" sz="1400" i="1" dirty="0">
              <a:effectLst/>
              <a:latin typeface="Arial" panose="020B0604020202020204" pitchFamily="34" charset="0"/>
              <a:ea typeface="Calibri" panose="020F0502020204030204" pitchFamily="34" charset="0"/>
            </a:endParaRPr>
          </a:p>
        </p:txBody>
      </p:sp>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Κατανομή </a:t>
            </a:r>
            <a:r>
              <a:rPr lang="el-GR" altLang="el-GR" sz="1600" b="1" dirty="0">
                <a:latin typeface="Arial" panose="020B0604020202020204" pitchFamily="34" charset="0"/>
                <a:ea typeface="Calibri" panose="020F0502020204030204" pitchFamily="34" charset="0"/>
                <a:cs typeface="Arial" panose="020B0604020202020204" pitchFamily="34" charset="0"/>
              </a:rPr>
              <a:t>στο μέσο </a:t>
            </a:r>
            <a:endParaRPr lang="el-GR" altLang="el-GR" sz="1600" b="1" dirty="0">
              <a:latin typeface="Arial" panose="020B0604020202020204" pitchFamily="34" charset="0"/>
            </a:endParaRPr>
          </a:p>
        </p:txBody>
      </p:sp>
      <p:graphicFrame>
        <p:nvGraphicFramePr>
          <p:cNvPr id="11" name="Γράφημα 10"/>
          <p:cNvGraphicFramePr/>
          <p:nvPr>
            <p:extLst>
              <p:ext uri="{D42A27DB-BD31-4B8C-83A1-F6EECF244321}">
                <p14:modId xmlns:p14="http://schemas.microsoft.com/office/powerpoint/2010/main" val="605312906"/>
              </p:ext>
            </p:extLst>
          </p:nvPr>
        </p:nvGraphicFramePr>
        <p:xfrm>
          <a:off x="251520" y="2538931"/>
          <a:ext cx="5922404" cy="3843694"/>
        </p:xfrm>
        <a:graphic>
          <a:graphicData uri="http://schemas.openxmlformats.org/drawingml/2006/chart">
            <c:chart xmlns:c="http://schemas.openxmlformats.org/drawingml/2006/chart" xmlns:r="http://schemas.openxmlformats.org/officeDocument/2006/relationships" r:id="rId5"/>
          </a:graphicData>
        </a:graphic>
      </p:graphicFrame>
      <p:sp>
        <p:nvSpPr>
          <p:cNvPr id="4" name="Καμπύλο βέλος προς τα κάτω 3"/>
          <p:cNvSpPr/>
          <p:nvPr/>
        </p:nvSpPr>
        <p:spPr>
          <a:xfrm>
            <a:off x="7236296" y="2300124"/>
            <a:ext cx="936104"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Καμπύλο βέλος προς τα κάτω 11"/>
          <p:cNvSpPr/>
          <p:nvPr/>
        </p:nvSpPr>
        <p:spPr>
          <a:xfrm rot="10800000">
            <a:off x="7235096" y="2981183"/>
            <a:ext cx="936104"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Ορθογώνιο 4"/>
          <p:cNvSpPr/>
          <p:nvPr/>
        </p:nvSpPr>
        <p:spPr>
          <a:xfrm>
            <a:off x="6218110" y="3662242"/>
            <a:ext cx="2970076" cy="3046988"/>
          </a:xfrm>
          <a:prstGeom prst="rect">
            <a:avLst/>
          </a:prstGeom>
        </p:spPr>
        <p:txBody>
          <a:bodyPr wrap="square">
            <a:spAutoFit/>
          </a:bodyPr>
          <a:lstStyle/>
          <a:p>
            <a:r>
              <a:rPr lang="el-GR" sz="1600" dirty="0"/>
              <a:t>Από το διάγραμμα της </a:t>
            </a:r>
            <a:r>
              <a:rPr lang="el-GR" sz="1600" dirty="0" smtClean="0"/>
              <a:t>εικόνας </a:t>
            </a:r>
            <a:r>
              <a:rPr lang="el-GR" sz="1600" dirty="0"/>
              <a:t>προκύπτει η εξάρτηση του μεγαλύτερου ποσοστού των μετακινήσεων από το Ι.Χ. με το 76% αυτών να πραγματοποιείται με το συγκεκριμένο μέσο (είτε ως οδηγός, είτε ως επιβάτης). Δεύτερο στην προτίμηση των μετακινούμενων έρχεται το λεωφορείο, ενώ μόνο το 8% των μετακινήσεων πραγματοποιούνται πεζή.</a:t>
            </a:r>
            <a:endParaRPr lang="en-US" sz="1600" dirty="0"/>
          </a:p>
        </p:txBody>
      </p:sp>
    </p:spTree>
    <p:extLst>
      <p:ext uri="{BB962C8B-B14F-4D97-AF65-F5344CB8AC3E}">
        <p14:creationId xmlns:p14="http://schemas.microsoft.com/office/powerpoint/2010/main" val="298876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Επιλογή </a:t>
            </a:r>
            <a:r>
              <a:rPr lang="el-GR" altLang="el-GR" sz="1600" b="1" dirty="0">
                <a:latin typeface="Arial" panose="020B0604020202020204" pitchFamily="34" charset="0"/>
                <a:ea typeface="Calibri" panose="020F0502020204030204" pitchFamily="34" charset="0"/>
                <a:cs typeface="Arial" panose="020B0604020202020204" pitchFamily="34" charset="0"/>
              </a:rPr>
              <a:t>μέσου ανά ηλικία</a:t>
            </a:r>
            <a:endParaRPr lang="el-GR" altLang="el-GR" sz="1600" b="1" dirty="0">
              <a:latin typeface="Arial" panose="020B0604020202020204" pitchFamily="34" charset="0"/>
            </a:endParaRPr>
          </a:p>
        </p:txBody>
      </p:sp>
      <p:sp>
        <p:nvSpPr>
          <p:cNvPr id="14" name="Ορθογώνιο 13"/>
          <p:cNvSpPr/>
          <p:nvPr/>
        </p:nvSpPr>
        <p:spPr>
          <a:xfrm>
            <a:off x="251520" y="1377316"/>
            <a:ext cx="8712968" cy="912558"/>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Ηλικιακή </a:t>
            </a:r>
            <a:r>
              <a:rPr lang="el-GR" sz="1400" i="1" dirty="0">
                <a:latin typeface="Arial" panose="020B0604020202020204" pitchFamily="34" charset="0"/>
                <a:ea typeface="Calibri" panose="020F0502020204030204" pitchFamily="34" charset="0"/>
              </a:rPr>
              <a:t>ομάδα του ερωτώμενου (κλάσεις: &lt;18, 18-24, 25-30, 31-40, 41-50, 51-65, &gt;65) </a:t>
            </a:r>
          </a:p>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Με </a:t>
            </a:r>
            <a:r>
              <a:rPr lang="el-GR" sz="1400" i="1" dirty="0">
                <a:latin typeface="Arial" panose="020B0604020202020204" pitchFamily="34" charset="0"/>
                <a:ea typeface="Calibri" panose="020F0502020204030204" pitchFamily="34" charset="0"/>
              </a:rPr>
              <a:t>ποιον τρόπο μετακινείστε συνήθως για: [Εργασία, Εκπαίδευση, Αγορά, Διασκέδαση, Προσωπικές υποθέσεις, Επιστροφή στο σπίτι</a:t>
            </a:r>
            <a:r>
              <a:rPr lang="el-GR" sz="1400" i="1" dirty="0" smtClean="0">
                <a:latin typeface="Arial" panose="020B0604020202020204" pitchFamily="34" charset="0"/>
                <a:ea typeface="Calibri" panose="020F0502020204030204" pitchFamily="34" charset="0"/>
              </a:rPr>
              <a:t>]</a:t>
            </a:r>
          </a:p>
        </p:txBody>
      </p:sp>
      <p:graphicFrame>
        <p:nvGraphicFramePr>
          <p:cNvPr id="12" name="Γράφημα 11"/>
          <p:cNvGraphicFramePr/>
          <p:nvPr>
            <p:extLst>
              <p:ext uri="{D42A27DB-BD31-4B8C-83A1-F6EECF244321}">
                <p14:modId xmlns:p14="http://schemas.microsoft.com/office/powerpoint/2010/main" val="862107038"/>
              </p:ext>
            </p:extLst>
          </p:nvPr>
        </p:nvGraphicFramePr>
        <p:xfrm>
          <a:off x="251520" y="2413487"/>
          <a:ext cx="5328592" cy="4327881"/>
        </p:xfrm>
        <a:graphic>
          <a:graphicData uri="http://schemas.openxmlformats.org/drawingml/2006/chart">
            <c:chart xmlns:c="http://schemas.openxmlformats.org/drawingml/2006/chart" xmlns:r="http://schemas.openxmlformats.org/officeDocument/2006/relationships" r:id="rId5"/>
          </a:graphicData>
        </a:graphic>
      </p:graphicFrame>
      <p:sp>
        <p:nvSpPr>
          <p:cNvPr id="3" name="Ορθογώνιο 2"/>
          <p:cNvSpPr/>
          <p:nvPr/>
        </p:nvSpPr>
        <p:spPr>
          <a:xfrm>
            <a:off x="5512958" y="2204211"/>
            <a:ext cx="3563888" cy="4524315"/>
          </a:xfrm>
          <a:prstGeom prst="rect">
            <a:avLst/>
          </a:prstGeom>
        </p:spPr>
        <p:txBody>
          <a:bodyPr wrap="square">
            <a:spAutoFit/>
          </a:bodyPr>
          <a:lstStyle/>
          <a:p>
            <a:pPr marL="171450" indent="-171450">
              <a:buFont typeface="Arial" panose="020B0604020202020204" pitchFamily="34" charset="0"/>
              <a:buChar char="•"/>
            </a:pPr>
            <a:r>
              <a:rPr lang="el-GR" sz="1200" dirty="0" smtClean="0"/>
              <a:t>Η </a:t>
            </a:r>
            <a:r>
              <a:rPr lang="el-GR" sz="1200" dirty="0"/>
              <a:t>πλειοψηφία των νέων από 18 – 24 όπως και των μικρότερων ηλικιών (&lt;18) μετακινούνται με το λεωφορείο. Παρά το νεαρό της ηλικίας δεν φαίνεται να υπάρχει προτίμηση στα μέσα ήπιας κινητικότητας (πεζή &amp; ποδήλατο) με τα ποσοστά να κυμαίνονται στο 3,6-3,7% αντίστοιχα. Αντίστοιχα τα χαμηλότερο ποσοστό του Ι.Χ. οφείλεται και στην αδυναμία αγοράς οχήματος από τους νέους 18-24. Τέλος το ποσοστό 25,9,% για χρήση Ι.Χ. από τους ανηλίκους αφορά </a:t>
            </a:r>
            <a:r>
              <a:rPr lang="el-GR" sz="1200" dirty="0" err="1"/>
              <a:t>μετακινήσή</a:t>
            </a:r>
            <a:r>
              <a:rPr lang="el-GR" sz="1200" dirty="0"/>
              <a:t> τους ως επιβάτες και όχι ως </a:t>
            </a:r>
            <a:r>
              <a:rPr lang="el-GR" sz="1200" dirty="0" smtClean="0"/>
              <a:t>οδηγούς.</a:t>
            </a:r>
          </a:p>
          <a:p>
            <a:pPr marL="171450" indent="-171450">
              <a:buFont typeface="Arial" panose="020B0604020202020204" pitchFamily="34" charset="0"/>
              <a:buChar char="•"/>
            </a:pPr>
            <a:r>
              <a:rPr lang="el-GR" sz="1200" dirty="0" smtClean="0"/>
              <a:t>Στην </a:t>
            </a:r>
            <a:r>
              <a:rPr lang="el-GR" sz="1200" dirty="0"/>
              <a:t>ηλικιακή ομάδα 25-30, κυρίαρχο μέσο μεταφοράς είναι το Ι.Χ και παρατηρείται αισθητή μείωση της χρήσης των λεωφορείων σε σχέση με τις νεότερες ηλικίες. Σε αυτήν την ομάδα ηλικιών συναντώνται και τα μεγαλύτερα ποσοστά χρήσης μηχανής (περίπου το 1/10 των μετακινήσεων</a:t>
            </a:r>
            <a:r>
              <a:rPr lang="el-GR" sz="1200" dirty="0" smtClean="0"/>
              <a:t>).</a:t>
            </a:r>
          </a:p>
          <a:p>
            <a:pPr marL="171450" indent="-171450">
              <a:buFont typeface="Arial" panose="020B0604020202020204" pitchFamily="34" charset="0"/>
              <a:buChar char="•"/>
            </a:pPr>
            <a:r>
              <a:rPr lang="el-GR" sz="1200" dirty="0" smtClean="0"/>
              <a:t>Οι </a:t>
            </a:r>
            <a:r>
              <a:rPr lang="el-GR" sz="1200" dirty="0"/>
              <a:t>ηλικίες 31-40, 41-50 και 51-65, που αποτελούν και το πιο οικονομικά ενεργό τμήμα του πληθυσμού κινούνται </a:t>
            </a:r>
            <a:r>
              <a:rPr lang="el-GR" sz="1200" dirty="0" smtClean="0"/>
              <a:t>σχεδόν κατά </a:t>
            </a:r>
            <a:r>
              <a:rPr lang="el-GR" sz="1200" dirty="0"/>
              <a:t>αποκλειστικότητα με το Ι.Χ. καθώς τα ποσοστά ξεπερνούν το 85% των </a:t>
            </a:r>
            <a:r>
              <a:rPr lang="el-GR" sz="1200" dirty="0" smtClean="0"/>
              <a:t>μετακινήσεων.</a:t>
            </a:r>
          </a:p>
          <a:p>
            <a:pPr marL="171450" indent="-171450">
              <a:buFont typeface="Arial" panose="020B0604020202020204" pitchFamily="34" charset="0"/>
              <a:buChar char="•"/>
            </a:pPr>
            <a:r>
              <a:rPr lang="el-GR" sz="1200" dirty="0" smtClean="0"/>
              <a:t>Για </a:t>
            </a:r>
            <a:r>
              <a:rPr lang="el-GR" sz="1200" dirty="0"/>
              <a:t>τους άνω των 65, κυρίαρχο μέσο μεταφοράς αποτελούν η πεζή μετακίνηση (ποσοστό 50%).</a:t>
            </a:r>
          </a:p>
        </p:txBody>
      </p:sp>
    </p:spTree>
    <p:extLst>
      <p:ext uri="{BB962C8B-B14F-4D97-AF65-F5344CB8AC3E}">
        <p14:creationId xmlns:p14="http://schemas.microsoft.com/office/powerpoint/2010/main" val="424009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Ώρες </a:t>
            </a:r>
            <a:r>
              <a:rPr lang="el-GR" altLang="el-GR" sz="1600" b="1" dirty="0">
                <a:latin typeface="Arial" panose="020B0604020202020204" pitchFamily="34" charset="0"/>
                <a:ea typeface="Calibri" panose="020F0502020204030204" pitchFamily="34" charset="0"/>
                <a:cs typeface="Arial" panose="020B0604020202020204" pitchFamily="34" charset="0"/>
              </a:rPr>
              <a:t>αιχμής μετακινήσεων</a:t>
            </a:r>
            <a:endParaRPr lang="el-GR" altLang="el-GR" sz="1600" b="1" dirty="0">
              <a:latin typeface="Arial" panose="020B0604020202020204" pitchFamily="34" charset="0"/>
            </a:endParaRPr>
          </a:p>
        </p:txBody>
      </p:sp>
      <p:sp>
        <p:nvSpPr>
          <p:cNvPr id="14" name="Ορθογώνιο 13"/>
          <p:cNvSpPr/>
          <p:nvPr/>
        </p:nvSpPr>
        <p:spPr>
          <a:xfrm>
            <a:off x="251520" y="1377316"/>
            <a:ext cx="8712968" cy="566758"/>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Ώρες </a:t>
            </a:r>
            <a:r>
              <a:rPr lang="el-GR" sz="1400" i="1" dirty="0">
                <a:latin typeface="Arial" panose="020B0604020202020204" pitchFamily="34" charset="0"/>
                <a:ea typeface="Calibri" panose="020F0502020204030204" pitchFamily="34" charset="0"/>
              </a:rPr>
              <a:t>που πραγματοποιείτε συνήθως τη μετακίνηση σας για: [Εργασία, Εκπαίδευση, Αγορά, Διασκέδαση, Προσωπικές υποθέσεις, Επιστροφή στο σπίτι]</a:t>
            </a:r>
            <a:endParaRPr lang="el-GR" sz="1400" i="1" dirty="0" smtClean="0">
              <a:latin typeface="Arial" panose="020B0604020202020204" pitchFamily="34" charset="0"/>
              <a:ea typeface="Calibri" panose="020F0502020204030204" pitchFamily="34" charset="0"/>
            </a:endParaRPr>
          </a:p>
        </p:txBody>
      </p:sp>
      <p:graphicFrame>
        <p:nvGraphicFramePr>
          <p:cNvPr id="8" name="Γράφημα 7"/>
          <p:cNvGraphicFramePr/>
          <p:nvPr>
            <p:extLst>
              <p:ext uri="{D42A27DB-BD31-4B8C-83A1-F6EECF244321}">
                <p14:modId xmlns:p14="http://schemas.microsoft.com/office/powerpoint/2010/main" val="2178720891"/>
              </p:ext>
            </p:extLst>
          </p:nvPr>
        </p:nvGraphicFramePr>
        <p:xfrm>
          <a:off x="1320920" y="2775071"/>
          <a:ext cx="6574167" cy="2867025"/>
        </p:xfrm>
        <a:graphic>
          <a:graphicData uri="http://schemas.openxmlformats.org/drawingml/2006/chart">
            <c:chart xmlns:c="http://schemas.openxmlformats.org/drawingml/2006/chart" xmlns:r="http://schemas.openxmlformats.org/officeDocument/2006/relationships" r:id="rId5"/>
          </a:graphicData>
        </a:graphic>
      </p:graphicFrame>
      <p:sp>
        <p:nvSpPr>
          <p:cNvPr id="3" name="Ορθογώνιο 2"/>
          <p:cNvSpPr/>
          <p:nvPr/>
        </p:nvSpPr>
        <p:spPr>
          <a:xfrm>
            <a:off x="115714" y="1944074"/>
            <a:ext cx="8928455" cy="830997"/>
          </a:xfrm>
          <a:prstGeom prst="rect">
            <a:avLst/>
          </a:prstGeom>
        </p:spPr>
        <p:txBody>
          <a:bodyPr wrap="square">
            <a:spAutoFit/>
          </a:bodyPr>
          <a:lstStyle/>
          <a:p>
            <a:r>
              <a:rPr lang="el-GR" sz="1600" dirty="0"/>
              <a:t>Συνδυάζοντας τις ερωτήσεις που αφορούν τις συνήθεις ώρες πραγματοποίησης των μετακινήσεων των ερωτώμενων και συνυπολογίζοντας τη συχνότητα πραγματοποίησης [Καθημερινά, Λίγες φορές (1 φορά την εβδομάδα), Σπάνια (1-3 φορές το μήνα), Ποτέ] προκύπτει τα παραπάνω διαγράμματα. </a:t>
            </a:r>
            <a:endParaRPr lang="en-US" sz="1600" dirty="0"/>
          </a:p>
        </p:txBody>
      </p:sp>
      <p:sp>
        <p:nvSpPr>
          <p:cNvPr id="4" name="Ορθογώνιο 3"/>
          <p:cNvSpPr/>
          <p:nvPr/>
        </p:nvSpPr>
        <p:spPr>
          <a:xfrm>
            <a:off x="113855" y="5642096"/>
            <a:ext cx="8930313" cy="830997"/>
          </a:xfrm>
          <a:prstGeom prst="rect">
            <a:avLst/>
          </a:prstGeom>
        </p:spPr>
        <p:txBody>
          <a:bodyPr wrap="square">
            <a:spAutoFit/>
          </a:bodyPr>
          <a:lstStyle/>
          <a:p>
            <a:r>
              <a:rPr lang="el-GR" sz="1600" dirty="0" smtClean="0"/>
              <a:t>Οι </a:t>
            </a:r>
            <a:r>
              <a:rPr lang="el-GR" sz="1600" dirty="0"/>
              <a:t>ώρες αιχμής του συνόλου των μετακινήσεων, σύμφωνα και με τα αποτελέσματα της έρευνας, εντοπίζονται το διάστημα 07.00 – 08.00 και 08.00 – 09.00 στο οποίο αντιστοιχεί περίπου το 50% των μετακινήσεων</a:t>
            </a:r>
            <a:endParaRPr lang="en-US" sz="1600" dirty="0"/>
          </a:p>
        </p:txBody>
      </p:sp>
    </p:spTree>
    <p:extLst>
      <p:ext uri="{BB962C8B-B14F-4D97-AF65-F5344CB8AC3E}">
        <p14:creationId xmlns:p14="http://schemas.microsoft.com/office/powerpoint/2010/main" val="109236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Ώρες αιχμής μετακινήσεων ανά </a:t>
            </a:r>
            <a:r>
              <a:rPr lang="el-GR" altLang="el-GR" sz="1600" b="1" dirty="0" smtClean="0">
                <a:latin typeface="Arial" panose="020B0604020202020204" pitchFamily="34" charset="0"/>
                <a:ea typeface="Calibri" panose="020F0502020204030204" pitchFamily="34" charset="0"/>
                <a:cs typeface="Arial" panose="020B0604020202020204" pitchFamily="34" charset="0"/>
              </a:rPr>
              <a:t>σκοπό</a:t>
            </a:r>
            <a:endParaRPr lang="el-GR" altLang="el-GR" sz="1600" b="1" dirty="0">
              <a:latin typeface="Arial" panose="020B0604020202020204" pitchFamily="34" charset="0"/>
              <a:ea typeface="Calibri" panose="020F0502020204030204" pitchFamily="34" charset="0"/>
              <a:cs typeface="Arial" panose="020B0604020202020204" pitchFamily="34" charset="0"/>
            </a:endParaRPr>
          </a:p>
        </p:txBody>
      </p:sp>
      <p:sp>
        <p:nvSpPr>
          <p:cNvPr id="14" name="Ορθογώνιο 13"/>
          <p:cNvSpPr/>
          <p:nvPr/>
        </p:nvSpPr>
        <p:spPr>
          <a:xfrm>
            <a:off x="251520" y="1377316"/>
            <a:ext cx="8712968" cy="566758"/>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Ώρες </a:t>
            </a:r>
            <a:r>
              <a:rPr lang="el-GR" sz="1400" i="1" dirty="0">
                <a:latin typeface="Arial" panose="020B0604020202020204" pitchFamily="34" charset="0"/>
                <a:ea typeface="Calibri" panose="020F0502020204030204" pitchFamily="34" charset="0"/>
              </a:rPr>
              <a:t>που πραγματοποιείτε συνήθως τη μετακίνηση σας για: [Εργασία, Εκπαίδευση, Αγορά, Διασκέδαση, Προσωπικές υποθέσεις, Επιστροφή στο σπίτι]</a:t>
            </a:r>
            <a:endParaRPr lang="el-GR" sz="1400" i="1" dirty="0" smtClean="0">
              <a:latin typeface="Arial" panose="020B0604020202020204" pitchFamily="34" charset="0"/>
              <a:ea typeface="Calibri" panose="020F0502020204030204" pitchFamily="34" charset="0"/>
            </a:endParaRPr>
          </a:p>
        </p:txBody>
      </p:sp>
      <p:graphicFrame>
        <p:nvGraphicFramePr>
          <p:cNvPr id="15" name="Γράφημα 14"/>
          <p:cNvGraphicFramePr/>
          <p:nvPr>
            <p:extLst>
              <p:ext uri="{D42A27DB-BD31-4B8C-83A1-F6EECF244321}">
                <p14:modId xmlns:p14="http://schemas.microsoft.com/office/powerpoint/2010/main" val="3624229283"/>
              </p:ext>
            </p:extLst>
          </p:nvPr>
        </p:nvGraphicFramePr>
        <p:xfrm>
          <a:off x="251520" y="1944074"/>
          <a:ext cx="8792650" cy="45092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4972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Ώρες αιχμής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μετακινήσεων ανά σκοπό</a:t>
            </a:r>
            <a:endParaRPr lang="el-GR" altLang="el-GR" sz="1600" b="1" dirty="0">
              <a:latin typeface="Arial" panose="020B0604020202020204" pitchFamily="34" charset="0"/>
            </a:endParaRPr>
          </a:p>
        </p:txBody>
      </p:sp>
      <p:sp>
        <p:nvSpPr>
          <p:cNvPr id="14" name="Ορθογώνιο 13"/>
          <p:cNvSpPr/>
          <p:nvPr/>
        </p:nvSpPr>
        <p:spPr>
          <a:xfrm>
            <a:off x="251520" y="1377316"/>
            <a:ext cx="8712968" cy="566758"/>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Ώρες </a:t>
            </a:r>
            <a:r>
              <a:rPr lang="el-GR" sz="1400" i="1" dirty="0">
                <a:latin typeface="Arial" panose="020B0604020202020204" pitchFamily="34" charset="0"/>
                <a:ea typeface="Calibri" panose="020F0502020204030204" pitchFamily="34" charset="0"/>
              </a:rPr>
              <a:t>που πραγματοποιείτε συνήθως τη μετακίνηση σας για: [Εργασία, Εκπαίδευση, Αγορά, Διασκέδαση, Προσωπικές υποθέσεις, Επιστροφή στο σπίτι]</a:t>
            </a:r>
            <a:endParaRPr lang="el-GR" sz="1400" i="1" dirty="0" smtClean="0">
              <a:latin typeface="Arial" panose="020B0604020202020204" pitchFamily="34" charset="0"/>
              <a:ea typeface="Calibri" panose="020F0502020204030204" pitchFamily="34" charset="0"/>
            </a:endParaRPr>
          </a:p>
        </p:txBody>
      </p:sp>
      <p:sp>
        <p:nvSpPr>
          <p:cNvPr id="2" name="Ορθογώνιο 1"/>
          <p:cNvSpPr/>
          <p:nvPr/>
        </p:nvSpPr>
        <p:spPr>
          <a:xfrm>
            <a:off x="113856" y="1943909"/>
            <a:ext cx="8936666" cy="3293209"/>
          </a:xfrm>
          <a:prstGeom prst="rect">
            <a:avLst/>
          </a:prstGeom>
        </p:spPr>
        <p:txBody>
          <a:bodyPr wrap="square">
            <a:spAutoFit/>
          </a:bodyPr>
          <a:lstStyle/>
          <a:p>
            <a:pPr marL="285750" indent="-285750">
              <a:buFont typeface="Wingdings" panose="05000000000000000000" pitchFamily="2" charset="2"/>
              <a:buChar char="ü"/>
            </a:pPr>
            <a:r>
              <a:rPr lang="el-GR" sz="1600" dirty="0" smtClean="0"/>
              <a:t>Όσον </a:t>
            </a:r>
            <a:r>
              <a:rPr lang="el-GR" sz="1600" dirty="0"/>
              <a:t>αφορά την εργασία, οι ώρες αιχμής εντοπίζονται το διάστημα 07.00 – 08.00 και 08.00 – 09.00. Οι παραπάνω από τις μισές μετακινήσεις που πραγματοποιούνται το διάστημα 07.00 – 08.00 και περίπου οι μισές στο διάστημα 08.00 – 09.00, έχουν σκοπό την </a:t>
            </a:r>
            <a:r>
              <a:rPr lang="el-GR" sz="1600" dirty="0" smtClean="0"/>
              <a:t>εργασία.</a:t>
            </a:r>
          </a:p>
          <a:p>
            <a:pPr marL="285750" indent="-285750">
              <a:buFont typeface="Wingdings" panose="05000000000000000000" pitchFamily="2" charset="2"/>
              <a:buChar char="ü"/>
            </a:pPr>
            <a:r>
              <a:rPr lang="el-GR" sz="1600" dirty="0" smtClean="0"/>
              <a:t>Από </a:t>
            </a:r>
            <a:r>
              <a:rPr lang="el-GR" sz="1600" dirty="0"/>
              <a:t>την άλλη, οι μετακινήσεις που στοχεύουν την αγορά είναι πιο ομαλά μοιρασμένες εντός του 24ώρου και φαίνεται γενικά να ακολουθούν το ωράριο λειτουργίας των καταστημάτων. Κατά μέσο όρο το 30% των  μετακινήσεων που πραγματοποιούνται από 9.00 το πρωί  </a:t>
            </a:r>
            <a:r>
              <a:rPr lang="el-GR" sz="1600" dirty="0" err="1"/>
              <a:t>μέχι</a:t>
            </a:r>
            <a:r>
              <a:rPr lang="el-GR" sz="1600" dirty="0"/>
              <a:t> τις 19.00 το απόγευμα αφορούν την </a:t>
            </a:r>
            <a:r>
              <a:rPr lang="el-GR" sz="1600" dirty="0" smtClean="0"/>
              <a:t>αγορά.</a:t>
            </a:r>
          </a:p>
          <a:p>
            <a:pPr marL="285750" indent="-285750">
              <a:buFont typeface="Wingdings" panose="05000000000000000000" pitchFamily="2" charset="2"/>
              <a:buChar char="ü"/>
            </a:pPr>
            <a:r>
              <a:rPr lang="el-GR" sz="1600" dirty="0" smtClean="0"/>
              <a:t>Όσον </a:t>
            </a:r>
            <a:r>
              <a:rPr lang="el-GR" sz="1600" dirty="0"/>
              <a:t>αφορά τις μετακινήσεις που έχουν σκοπό τις προσωπικές υποθέσεις, φαίνεται ότι ακολουθούν ομοιόμορφη κατανομή εντός της </a:t>
            </a:r>
            <a:r>
              <a:rPr lang="el-GR" sz="1600" dirty="0" smtClean="0"/>
              <a:t>ημέρας</a:t>
            </a:r>
          </a:p>
          <a:p>
            <a:pPr marL="285750" indent="-285750">
              <a:buFont typeface="Wingdings" panose="05000000000000000000" pitchFamily="2" charset="2"/>
              <a:buChar char="ü"/>
            </a:pPr>
            <a:r>
              <a:rPr lang="el-GR" sz="1600" dirty="0" smtClean="0"/>
              <a:t>Οι </a:t>
            </a:r>
            <a:r>
              <a:rPr lang="el-GR" sz="1600" dirty="0"/>
              <a:t>μετακινήσεις με σκοπό την εκπαίδευση τοποθετούνται κυρίως τις πρωινές ώρες, όπως και οι μετακινήσεις με σκοπό την εργασία καθώς επίσης και </a:t>
            </a:r>
            <a:r>
              <a:rPr lang="el-GR" sz="1600" dirty="0" smtClean="0"/>
              <a:t>στο διάστημα 15.00-17.00.</a:t>
            </a:r>
          </a:p>
          <a:p>
            <a:pPr marL="285750" indent="-285750">
              <a:buFont typeface="Wingdings" panose="05000000000000000000" pitchFamily="2" charset="2"/>
              <a:buChar char="ü"/>
            </a:pPr>
            <a:r>
              <a:rPr lang="el-GR" sz="1600" dirty="0" smtClean="0"/>
              <a:t>Τέλος </a:t>
            </a:r>
            <a:r>
              <a:rPr lang="el-GR" sz="1600" dirty="0"/>
              <a:t>όσον αφορά τις μετακινήσεις με σκοπό την ψυχαγωγία τοποθετούνται στην πλειοψηφία τους τις βραδινές ώρες</a:t>
            </a:r>
          </a:p>
        </p:txBody>
      </p:sp>
    </p:spTree>
    <p:extLst>
      <p:ext uri="{BB962C8B-B14F-4D97-AF65-F5344CB8AC3E}">
        <p14:creationId xmlns:p14="http://schemas.microsoft.com/office/powerpoint/2010/main" val="307132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Σκοπός </a:t>
            </a:r>
            <a:r>
              <a:rPr lang="el-GR" altLang="el-GR" sz="1600" b="1" dirty="0">
                <a:latin typeface="Arial" panose="020B0604020202020204" pitchFamily="34" charset="0"/>
                <a:ea typeface="Calibri" panose="020F0502020204030204" pitchFamily="34" charset="0"/>
                <a:cs typeface="Arial" panose="020B0604020202020204" pitchFamily="34" charset="0"/>
              </a:rPr>
              <a:t>μετακίνησης ανά περιοχή</a:t>
            </a:r>
            <a:endParaRPr lang="el-GR" altLang="el-GR" sz="1600" b="1" dirty="0">
              <a:latin typeface="Arial" panose="020B0604020202020204" pitchFamily="34" charset="0"/>
            </a:endParaRPr>
          </a:p>
        </p:txBody>
      </p:sp>
      <p:sp>
        <p:nvSpPr>
          <p:cNvPr id="14" name="Ορθογώνιο 13"/>
          <p:cNvSpPr/>
          <p:nvPr/>
        </p:nvSpPr>
        <p:spPr>
          <a:xfrm>
            <a:off x="251520" y="1377316"/>
            <a:ext cx="8712968" cy="566758"/>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Ώρες </a:t>
            </a:r>
            <a:r>
              <a:rPr lang="el-GR" sz="1400" i="1" dirty="0">
                <a:latin typeface="Arial" panose="020B0604020202020204" pitchFamily="34" charset="0"/>
                <a:ea typeface="Calibri" panose="020F0502020204030204" pitchFamily="34" charset="0"/>
              </a:rPr>
              <a:t>που πραγματοποιείτε συνήθως τη μετακίνηση σας για: [Εργασία, Εκπαίδευση, Αγορά, Διασκέδαση, Προσωπικές υποθέσεις, Επιστροφή στο σπίτι]</a:t>
            </a:r>
            <a:endParaRPr lang="el-GR" sz="1400" i="1" dirty="0" smtClean="0">
              <a:latin typeface="Arial" panose="020B0604020202020204" pitchFamily="34" charset="0"/>
              <a:ea typeface="Calibri" panose="020F0502020204030204" pitchFamily="34" charset="0"/>
            </a:endParaRPr>
          </a:p>
        </p:txBody>
      </p:sp>
      <p:graphicFrame>
        <p:nvGraphicFramePr>
          <p:cNvPr id="11" name="Γράφημα 10"/>
          <p:cNvGraphicFramePr/>
          <p:nvPr>
            <p:extLst>
              <p:ext uri="{D42A27DB-BD31-4B8C-83A1-F6EECF244321}">
                <p14:modId xmlns:p14="http://schemas.microsoft.com/office/powerpoint/2010/main" val="1371821150"/>
              </p:ext>
            </p:extLst>
          </p:nvPr>
        </p:nvGraphicFramePr>
        <p:xfrm>
          <a:off x="251520" y="1944074"/>
          <a:ext cx="5544616" cy="4005206"/>
        </p:xfrm>
        <a:graphic>
          <a:graphicData uri="http://schemas.openxmlformats.org/drawingml/2006/chart">
            <c:chart xmlns:c="http://schemas.openxmlformats.org/drawingml/2006/chart" xmlns:r="http://schemas.openxmlformats.org/officeDocument/2006/relationships" r:id="rId5"/>
          </a:graphicData>
        </a:graphic>
      </p:graphicFrame>
      <p:sp>
        <p:nvSpPr>
          <p:cNvPr id="2" name="Ορθογώνιο 1"/>
          <p:cNvSpPr/>
          <p:nvPr/>
        </p:nvSpPr>
        <p:spPr>
          <a:xfrm>
            <a:off x="5729582" y="1944074"/>
            <a:ext cx="3347864" cy="4799775"/>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l-GR" sz="1400" dirty="0">
                <a:latin typeface="Arial" panose="020B0604020202020204" pitchFamily="34" charset="0"/>
                <a:ea typeface="Calibri" panose="020F0502020204030204" pitchFamily="34" charset="0"/>
              </a:rPr>
              <a:t>Οι περισσότερες μετακινήσεις με σκοπό την εργασία έχουν ως προορισμό κάποια περιοχή της Περιφερειακής Ενότητας της Θεσσαλονίκης (51% των μετακινήσεων)</a:t>
            </a:r>
          </a:p>
          <a:p>
            <a:pPr marL="342900" lvl="0" indent="-342900" algn="just">
              <a:lnSpc>
                <a:spcPct val="115000"/>
              </a:lnSpc>
              <a:spcAft>
                <a:spcPts val="0"/>
              </a:spcAft>
              <a:buFont typeface="Symbol" panose="05050102010706020507" pitchFamily="18" charset="2"/>
              <a:buChar char=""/>
            </a:pPr>
            <a:r>
              <a:rPr lang="el-GR" sz="1400" dirty="0">
                <a:latin typeface="Arial" panose="020B0604020202020204" pitchFamily="34" charset="0"/>
                <a:ea typeface="Calibri" panose="020F0502020204030204" pitchFamily="34" charset="0"/>
              </a:rPr>
              <a:t>Μόνο το 30% των </a:t>
            </a:r>
            <a:r>
              <a:rPr lang="el-GR" sz="1400" dirty="0" err="1">
                <a:latin typeface="Arial" panose="020B0604020202020204" pitchFamily="34" charset="0"/>
                <a:ea typeface="Calibri" panose="020F0502020204030204" pitchFamily="34" charset="0"/>
              </a:rPr>
              <a:t>μετακίνησεων</a:t>
            </a:r>
            <a:r>
              <a:rPr lang="el-GR" sz="1400" dirty="0">
                <a:latin typeface="Arial" panose="020B0604020202020204" pitchFamily="34" charset="0"/>
                <a:ea typeface="Calibri" panose="020F0502020204030204" pitchFamily="34" charset="0"/>
              </a:rPr>
              <a:t> που αφορούν την εργασία και έχουν προορισμό το Ωραιόκαστρο</a:t>
            </a:r>
          </a:p>
          <a:p>
            <a:pPr marL="342900" lvl="0" indent="-342900" algn="just">
              <a:lnSpc>
                <a:spcPct val="115000"/>
              </a:lnSpc>
              <a:spcAft>
                <a:spcPts val="0"/>
              </a:spcAft>
              <a:buFont typeface="Symbol" panose="05050102010706020507" pitchFamily="18" charset="2"/>
              <a:buChar char=""/>
            </a:pPr>
            <a:r>
              <a:rPr lang="el-GR" sz="1400" dirty="0">
                <a:latin typeface="Arial" panose="020B0604020202020204" pitchFamily="34" charset="0"/>
                <a:ea typeface="Calibri" panose="020F0502020204030204" pitchFamily="34" charset="0"/>
              </a:rPr>
              <a:t>Το 10% των μετακινήσεων που έχουν σκοπό την εργασία έχουν ως προορισμό την Βιομηχανική περιοχή της </a:t>
            </a:r>
            <a:r>
              <a:rPr lang="el-GR" sz="1400" dirty="0" err="1">
                <a:latin typeface="Arial" panose="020B0604020202020204" pitchFamily="34" charset="0"/>
                <a:ea typeface="Calibri" panose="020F0502020204030204" pitchFamily="34" charset="0"/>
              </a:rPr>
              <a:t>Σίνδου</a:t>
            </a:r>
            <a:endParaRPr lang="el-GR" sz="1400" dirty="0">
              <a:latin typeface="Arial" panose="020B0604020202020204" pitchFamily="34" charset="0"/>
              <a:ea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l-GR" sz="1400" dirty="0">
                <a:latin typeface="Arial" panose="020B0604020202020204" pitchFamily="34" charset="0"/>
                <a:ea typeface="Calibri" panose="020F0502020204030204" pitchFamily="34" charset="0"/>
              </a:rPr>
              <a:t>Όσον αφορά την αγορά, ο συνηθέστερος προορισμός είναι το Ωραιόκαστρο και κάποια περιοχή της Π.Ε. Θεσσαλονίκης</a:t>
            </a:r>
          </a:p>
          <a:p>
            <a:pPr marL="342900" lvl="0" indent="-342900" algn="just">
              <a:lnSpc>
                <a:spcPct val="115000"/>
              </a:lnSpc>
              <a:spcAft>
                <a:spcPts val="600"/>
              </a:spcAft>
              <a:buFont typeface="Symbol" panose="05050102010706020507" pitchFamily="18" charset="2"/>
              <a:buChar char=""/>
            </a:pPr>
            <a:r>
              <a:rPr lang="el-GR" sz="1400" dirty="0">
                <a:latin typeface="Arial" panose="020B0604020202020204" pitchFamily="34" charset="0"/>
                <a:ea typeface="Calibri" panose="020F0502020204030204" pitchFamily="34" charset="0"/>
              </a:rPr>
              <a:t>Αντίστοιχο μοτίβο παρατηρείται και για τη διασκέδαση.</a:t>
            </a:r>
            <a:endParaRPr lang="el-GR" sz="1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7242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Επιλογή </a:t>
            </a:r>
            <a:r>
              <a:rPr lang="el-GR" altLang="el-GR" sz="1600" b="1" dirty="0">
                <a:latin typeface="Arial" panose="020B0604020202020204" pitchFamily="34" charset="0"/>
                <a:ea typeface="Calibri" panose="020F0502020204030204" pitchFamily="34" charset="0"/>
                <a:cs typeface="Arial" panose="020B0604020202020204" pitchFamily="34" charset="0"/>
              </a:rPr>
              <a:t>μέσου ανά προορισμό</a:t>
            </a:r>
            <a:endParaRPr lang="el-GR" altLang="el-GR" sz="1600" b="1" dirty="0">
              <a:latin typeface="Arial" panose="020B0604020202020204" pitchFamily="34" charset="0"/>
            </a:endParaRPr>
          </a:p>
        </p:txBody>
      </p:sp>
      <p:graphicFrame>
        <p:nvGraphicFramePr>
          <p:cNvPr id="12" name="Γράφημα 11"/>
          <p:cNvGraphicFramePr/>
          <p:nvPr>
            <p:extLst>
              <p:ext uri="{D42A27DB-BD31-4B8C-83A1-F6EECF244321}">
                <p14:modId xmlns:p14="http://schemas.microsoft.com/office/powerpoint/2010/main" val="3613638527"/>
              </p:ext>
            </p:extLst>
          </p:nvPr>
        </p:nvGraphicFramePr>
        <p:xfrm>
          <a:off x="118834" y="1611418"/>
          <a:ext cx="4572000" cy="23593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Γράφημα 12"/>
          <p:cNvGraphicFramePr/>
          <p:nvPr>
            <p:extLst>
              <p:ext uri="{D42A27DB-BD31-4B8C-83A1-F6EECF244321}">
                <p14:modId xmlns:p14="http://schemas.microsoft.com/office/powerpoint/2010/main" val="3492787378"/>
              </p:ext>
            </p:extLst>
          </p:nvPr>
        </p:nvGraphicFramePr>
        <p:xfrm>
          <a:off x="4618375" y="2601830"/>
          <a:ext cx="4475051" cy="27379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Γράφημα 13"/>
          <p:cNvGraphicFramePr/>
          <p:nvPr>
            <p:extLst>
              <p:ext uri="{D42A27DB-BD31-4B8C-83A1-F6EECF244321}">
                <p14:modId xmlns:p14="http://schemas.microsoft.com/office/powerpoint/2010/main" val="2536695329"/>
              </p:ext>
            </p:extLst>
          </p:nvPr>
        </p:nvGraphicFramePr>
        <p:xfrm>
          <a:off x="46375" y="3970784"/>
          <a:ext cx="4572000" cy="233853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9508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Επιλογή </a:t>
            </a:r>
            <a:r>
              <a:rPr lang="el-GR" altLang="el-GR" sz="1600" b="1" dirty="0">
                <a:latin typeface="Arial" panose="020B0604020202020204" pitchFamily="34" charset="0"/>
                <a:ea typeface="Calibri" panose="020F0502020204030204" pitchFamily="34" charset="0"/>
                <a:cs typeface="Arial" panose="020B0604020202020204" pitchFamily="34" charset="0"/>
              </a:rPr>
              <a:t>μέσου ανά προορισμό</a:t>
            </a:r>
            <a:endParaRPr lang="el-GR" altLang="el-GR" sz="1600" b="1" dirty="0">
              <a:latin typeface="Arial" panose="020B0604020202020204" pitchFamily="34" charset="0"/>
            </a:endParaRPr>
          </a:p>
        </p:txBody>
      </p:sp>
      <p:sp>
        <p:nvSpPr>
          <p:cNvPr id="3" name="Ορθογώνιο 2"/>
          <p:cNvSpPr/>
          <p:nvPr/>
        </p:nvSpPr>
        <p:spPr>
          <a:xfrm>
            <a:off x="113856" y="1377316"/>
            <a:ext cx="8930314" cy="3416320"/>
          </a:xfrm>
          <a:prstGeom prst="rect">
            <a:avLst/>
          </a:prstGeom>
        </p:spPr>
        <p:txBody>
          <a:bodyPr wrap="square">
            <a:spAutoFit/>
          </a:bodyPr>
          <a:lstStyle/>
          <a:p>
            <a:pPr marL="285750" indent="-285750">
              <a:buFont typeface="Arial" panose="020B0604020202020204" pitchFamily="34" charset="0"/>
              <a:buChar char="•"/>
            </a:pPr>
            <a:r>
              <a:rPr lang="el-GR" b="1" u="sng" dirty="0" smtClean="0"/>
              <a:t>Εργασία</a:t>
            </a:r>
            <a:r>
              <a:rPr lang="el-GR" dirty="0" smtClean="0"/>
              <a:t>: </a:t>
            </a:r>
            <a:r>
              <a:rPr lang="el-GR" dirty="0"/>
              <a:t>από το σύνολο των μετακινήσεων το 21% χρησιμοποιεί το Ι.Χ. έχοντας ως προορισμό το Ωραιόκαστρο, το 18% τη Θεσσαλονίκη και το 31% κάποια άλλη περιοχή.</a:t>
            </a:r>
          </a:p>
          <a:p>
            <a:pPr marL="285750" indent="-285750">
              <a:buFont typeface="Arial" panose="020B0604020202020204" pitchFamily="34" charset="0"/>
              <a:buChar char="•"/>
            </a:pPr>
            <a:r>
              <a:rPr lang="el-GR" b="1" u="sng" dirty="0" smtClean="0"/>
              <a:t>Αγορά</a:t>
            </a:r>
            <a:r>
              <a:rPr lang="el-GR" dirty="0" smtClean="0"/>
              <a:t>: το </a:t>
            </a:r>
            <a:r>
              <a:rPr lang="el-GR" dirty="0"/>
              <a:t>24% των μετακινήσεων πραγματοποιείται με ΙΧ εντός του Ωραιοκάστρου και το 26% με Ι.Χ και έχει προορισμό της Θεσσαλονίκη. Οι μισές δηλαδή μετακινήσεις κάνουν χρήση του Ι.Χ και έχουν προορισμό αποκλειστικά το Ωραιόκαστρο και τη Θεσσαλονίκη. Ένα 13% των μετακινούμενων χρησιμοποιούν το Ι.Χ για αγορές σε κάποια άλλη περιοχή της μητροπολιτικής περιοχής. Για τις μετακινήσεις για αγορά εκτός του Ωραιοκάστρου, το 9% χρησιμοποιεί το λεωφορείο με προορισμό τη Θεσσαλονίκη και το 10% το ίδιο μέσο όταν έχει προορισμό κάποια άλλη περιοχή.</a:t>
            </a:r>
          </a:p>
          <a:p>
            <a:pPr marL="285750" indent="-285750">
              <a:buFont typeface="Arial" panose="020B0604020202020204" pitchFamily="34" charset="0"/>
              <a:buChar char="•"/>
            </a:pPr>
            <a:r>
              <a:rPr lang="el-GR" b="1" u="sng" dirty="0" smtClean="0"/>
              <a:t>Διασκέδαση</a:t>
            </a:r>
            <a:r>
              <a:rPr lang="el-GR" b="1" dirty="0" smtClean="0"/>
              <a:t>:</a:t>
            </a:r>
            <a:r>
              <a:rPr lang="el-GR" dirty="0" smtClean="0"/>
              <a:t> </a:t>
            </a:r>
            <a:r>
              <a:rPr lang="el-GR" dirty="0"/>
              <a:t>το 63% χρησιμοποιεί το αυτοκίνητο, από τους οποίους το 21% έχει τελικό προορισμό το Ωραιόκαστρο και το 42% τη Θεσσαλονίκη. Ένα 14% χρησιμοποιεί το λεωφορείο με προορισμό κάποια περιοχή εκτός Ωραιοκάστρου και Θεσσαλονίκης.</a:t>
            </a:r>
          </a:p>
        </p:txBody>
      </p:sp>
    </p:spTree>
    <p:extLst>
      <p:ext uri="{BB962C8B-B14F-4D97-AF65-F5344CB8AC3E}">
        <p14:creationId xmlns:p14="http://schemas.microsoft.com/office/powerpoint/2010/main" val="424987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3"/>
          <a:stretch>
            <a:fillRect/>
          </a:stretch>
        </p:blipFill>
        <p:spPr>
          <a:xfrm>
            <a:off x="6941579" y="179400"/>
            <a:ext cx="2102591" cy="728503"/>
          </a:xfrm>
          <a:prstGeom prst="rect">
            <a:avLst/>
          </a:prstGeom>
        </p:spPr>
      </p:pic>
      <p:sp>
        <p:nvSpPr>
          <p:cNvPr id="3" name="Ορθογώνιο 2"/>
          <p:cNvSpPr/>
          <p:nvPr/>
        </p:nvSpPr>
        <p:spPr>
          <a:xfrm>
            <a:off x="223042" y="1150227"/>
            <a:ext cx="8892480" cy="4158061"/>
          </a:xfrm>
          <a:prstGeom prst="rect">
            <a:avLst/>
          </a:prstGeom>
        </p:spPr>
        <p:txBody>
          <a:bodyPr wrap="square">
            <a:spAutoFit/>
          </a:bodyPr>
          <a:lstStyle/>
          <a:p>
            <a:pPr algn="just">
              <a:lnSpc>
                <a:spcPct val="115000"/>
              </a:lnSpc>
              <a:spcAft>
                <a:spcPts val="600"/>
              </a:spcAft>
            </a:pPr>
            <a:r>
              <a:rPr lang="el-GR" sz="1600" dirty="0">
                <a:latin typeface="Arial" panose="020B0604020202020204" pitchFamily="34" charset="0"/>
                <a:ea typeface="Calibri" panose="020F0502020204030204" pitchFamily="34" charset="0"/>
              </a:rPr>
              <a:t>Στο </a:t>
            </a:r>
            <a:r>
              <a:rPr lang="el-GR" sz="1600" dirty="0" smtClean="0">
                <a:latin typeface="Arial" panose="020B0604020202020204" pitchFamily="34" charset="0"/>
                <a:ea typeface="Calibri" panose="020F0502020204030204" pitchFamily="34" charset="0"/>
              </a:rPr>
              <a:t>πλαίσιο της διαβούλευσης για την ανάδειξη του ιδανικού σεναρίου κινητικότητας πραγματοποιήθηκε </a:t>
            </a:r>
            <a:r>
              <a:rPr lang="el-GR" sz="1600" dirty="0">
                <a:latin typeface="Arial" panose="020B0604020202020204" pitchFamily="34" charset="0"/>
                <a:ea typeface="Calibri" panose="020F0502020204030204" pitchFamily="34" charset="0"/>
              </a:rPr>
              <a:t>διαδικτυακής </a:t>
            </a:r>
            <a:r>
              <a:rPr lang="el-GR" sz="1600" dirty="0" smtClean="0">
                <a:latin typeface="Arial" panose="020B0604020202020204" pitchFamily="34" charset="0"/>
                <a:ea typeface="Calibri" panose="020F0502020204030204" pitchFamily="34" charset="0"/>
              </a:rPr>
              <a:t>δημοσκόπηση:</a:t>
            </a:r>
          </a:p>
          <a:p>
            <a:pPr algn="just">
              <a:lnSpc>
                <a:spcPct val="115000"/>
              </a:lnSpc>
              <a:spcAft>
                <a:spcPts val="600"/>
              </a:spcAft>
            </a:pPr>
            <a:r>
              <a:rPr lang="el-GR" sz="1600" dirty="0" smtClean="0">
                <a:latin typeface="Arial" panose="020B0604020202020204" pitchFamily="34" charset="0"/>
                <a:ea typeface="Calibri" panose="020F0502020204030204" pitchFamily="34" charset="0"/>
              </a:rPr>
              <a:t>Η </a:t>
            </a:r>
            <a:r>
              <a:rPr lang="el-GR" sz="1600" dirty="0">
                <a:latin typeface="Arial" panose="020B0604020202020204" pitchFamily="34" charset="0"/>
                <a:ea typeface="Calibri" panose="020F0502020204030204" pitchFamily="34" charset="0"/>
              </a:rPr>
              <a:t>εν λόγω διαδικτυακή δημοσκόπηση διακρίνεται σε τρεις (3) ενότητες, καθεμία από τις οποίες έχει συγκεκριμένο αντικείμενο σκοπό.</a:t>
            </a:r>
          </a:p>
          <a:p>
            <a:pPr marL="342900" lvl="0" indent="-342900" algn="just">
              <a:lnSpc>
                <a:spcPct val="115000"/>
              </a:lnSpc>
              <a:spcAft>
                <a:spcPts val="0"/>
              </a:spcAft>
              <a:buFont typeface="Symbol" panose="05050102010706020507" pitchFamily="18" charset="2"/>
              <a:buChar char=""/>
            </a:pPr>
            <a:r>
              <a:rPr lang="el-GR" sz="1600" b="1" u="sng" dirty="0" smtClean="0">
                <a:latin typeface="Arial" panose="020B0604020202020204" pitchFamily="34" charset="0"/>
                <a:ea typeface="Calibri" panose="020F0502020204030204" pitchFamily="34" charset="0"/>
              </a:rPr>
              <a:t>Πρώτη ενότητα</a:t>
            </a:r>
            <a:r>
              <a:rPr lang="el-GR" sz="1600" dirty="0" smtClean="0">
                <a:latin typeface="Arial" panose="020B0604020202020204" pitchFamily="34" charset="0"/>
                <a:ea typeface="Calibri" panose="020F0502020204030204" pitchFamily="34" charset="0"/>
              </a:rPr>
              <a:t>: αφορά </a:t>
            </a:r>
            <a:r>
              <a:rPr lang="el-GR" sz="1600" dirty="0">
                <a:latin typeface="Arial" panose="020B0604020202020204" pitchFamily="34" charset="0"/>
                <a:ea typeface="Calibri" panose="020F0502020204030204" pitchFamily="34" charset="0"/>
              </a:rPr>
              <a:t>τα </a:t>
            </a:r>
            <a:r>
              <a:rPr lang="el-GR" sz="1600" dirty="0" err="1">
                <a:latin typeface="Arial" panose="020B0604020202020204" pitchFamily="34" charset="0"/>
                <a:ea typeface="Calibri" panose="020F0502020204030204" pitchFamily="34" charset="0"/>
              </a:rPr>
              <a:t>κοινωνικο</a:t>
            </a:r>
            <a:r>
              <a:rPr lang="el-GR" sz="1600" dirty="0">
                <a:latin typeface="Arial" panose="020B0604020202020204" pitchFamily="34" charset="0"/>
                <a:ea typeface="Calibri" panose="020F0502020204030204" pitchFamily="34" charset="0"/>
              </a:rPr>
              <a:t>-οικονομικά χαρακτηριστικά των ερωτώμενων, ώστε να διαμορφωθεί το προφίλ των μετακινούμενων (φύλο, ηλικίες, επάγγελμα, εκπαίδευση)</a:t>
            </a:r>
          </a:p>
          <a:p>
            <a:pPr marL="342900" lvl="0" indent="-342900" algn="just">
              <a:lnSpc>
                <a:spcPct val="115000"/>
              </a:lnSpc>
              <a:spcAft>
                <a:spcPts val="0"/>
              </a:spcAft>
              <a:buFont typeface="Symbol" panose="05050102010706020507" pitchFamily="18" charset="2"/>
              <a:buChar char=""/>
            </a:pPr>
            <a:r>
              <a:rPr lang="el-GR" sz="1600" b="1" u="sng" dirty="0" smtClean="0">
                <a:latin typeface="Arial" panose="020B0604020202020204" pitchFamily="34" charset="0"/>
                <a:ea typeface="Calibri" panose="020F0502020204030204" pitchFamily="34" charset="0"/>
              </a:rPr>
              <a:t>Δεύτερη ενότητα</a:t>
            </a:r>
            <a:r>
              <a:rPr lang="el-GR" sz="1600" dirty="0" smtClean="0">
                <a:latin typeface="Arial" panose="020B0604020202020204" pitchFamily="34" charset="0"/>
                <a:ea typeface="Calibri" panose="020F0502020204030204" pitchFamily="34" charset="0"/>
              </a:rPr>
              <a:t>: στοχεύει </a:t>
            </a:r>
            <a:r>
              <a:rPr lang="el-GR" sz="1600" dirty="0">
                <a:latin typeface="Arial" panose="020B0604020202020204" pitchFamily="34" charset="0"/>
                <a:ea typeface="Calibri" panose="020F0502020204030204" pitchFamily="34" charset="0"/>
              </a:rPr>
              <a:t>στην </a:t>
            </a:r>
            <a:r>
              <a:rPr lang="el-GR" sz="1600" dirty="0" err="1">
                <a:latin typeface="Arial" panose="020B0604020202020204" pitchFamily="34" charset="0"/>
                <a:ea typeface="Calibri" panose="020F0502020204030204" pitchFamily="34" charset="0"/>
              </a:rPr>
              <a:t>ιχνηλάτιση</a:t>
            </a:r>
            <a:r>
              <a:rPr lang="el-GR" sz="1600" dirty="0">
                <a:latin typeface="Arial" panose="020B0604020202020204" pitchFamily="34" charset="0"/>
                <a:ea typeface="Calibri" panose="020F0502020204030204" pitchFamily="34" charset="0"/>
              </a:rPr>
              <a:t> των βασικών χαρακτηριστικών των μετακινήσεων των κατοίκων και περιλαμβάνει ερωτήσεις που αφορούν το σκοπό της μετακίνησης, την ώρα πραγματοποίησής της, το επιλεχθέν μέσο μεταφοράς κ.ά..</a:t>
            </a:r>
          </a:p>
          <a:p>
            <a:pPr marL="342900" lvl="0" indent="-342900" algn="just">
              <a:lnSpc>
                <a:spcPct val="115000"/>
              </a:lnSpc>
              <a:spcAft>
                <a:spcPts val="600"/>
              </a:spcAft>
              <a:buFont typeface="Symbol" panose="05050102010706020507" pitchFamily="18" charset="2"/>
              <a:buChar char=""/>
            </a:pPr>
            <a:r>
              <a:rPr lang="el-GR" sz="1600" b="1" u="sng" dirty="0" smtClean="0">
                <a:latin typeface="Arial" panose="020B0604020202020204" pitchFamily="34" charset="0"/>
                <a:ea typeface="Calibri" panose="020F0502020204030204" pitchFamily="34" charset="0"/>
              </a:rPr>
              <a:t>Τρίτη ενότητα</a:t>
            </a:r>
            <a:r>
              <a:rPr lang="el-GR" sz="1600" dirty="0" smtClean="0">
                <a:latin typeface="Arial" panose="020B0604020202020204" pitchFamily="34" charset="0"/>
                <a:ea typeface="Calibri" panose="020F0502020204030204" pitchFamily="34" charset="0"/>
              </a:rPr>
              <a:t>: ανάδειξη/διαμόρφωση </a:t>
            </a:r>
            <a:r>
              <a:rPr lang="el-GR" sz="1600" dirty="0">
                <a:latin typeface="Arial" panose="020B0604020202020204" pitchFamily="34" charset="0"/>
                <a:ea typeface="Calibri" panose="020F0502020204030204" pitchFamily="34" charset="0"/>
              </a:rPr>
              <a:t>του ιδανικού σεναρίου κινητικότητας </a:t>
            </a:r>
          </a:p>
          <a:p>
            <a:pPr algn="just">
              <a:lnSpc>
                <a:spcPct val="115000"/>
              </a:lnSpc>
              <a:spcAft>
                <a:spcPts val="600"/>
              </a:spcAft>
            </a:pPr>
            <a:endParaRPr lang="el-GR" sz="1600" dirty="0">
              <a:latin typeface="Arial" panose="020B0604020202020204" pitchFamily="34" charset="0"/>
              <a:ea typeface="Calibri" panose="020F0502020204030204" pitchFamily="34" charset="0"/>
            </a:endParaRPr>
          </a:p>
          <a:p>
            <a:pPr algn="ctr">
              <a:lnSpc>
                <a:spcPct val="115000"/>
              </a:lnSpc>
              <a:spcAft>
                <a:spcPts val="600"/>
              </a:spcAft>
            </a:pPr>
            <a:r>
              <a:rPr lang="el-GR" sz="1600" b="1" dirty="0" smtClean="0">
                <a:latin typeface="Arial" panose="020B0604020202020204" pitchFamily="34" charset="0"/>
                <a:ea typeface="Calibri" panose="020F0502020204030204" pitchFamily="34" charset="0"/>
              </a:rPr>
              <a:t>Εφικτή </a:t>
            </a:r>
            <a:r>
              <a:rPr lang="el-GR" sz="1600" b="1" dirty="0">
                <a:latin typeface="Arial" panose="020B0604020202020204" pitchFamily="34" charset="0"/>
                <a:ea typeface="Calibri" panose="020F0502020204030204" pitchFamily="34" charset="0"/>
              </a:rPr>
              <a:t>η κατανόηση των προτύπων μετακίνησης και των αναγκών των </a:t>
            </a:r>
            <a:r>
              <a:rPr lang="el-GR" sz="1600" b="1" dirty="0" smtClean="0">
                <a:latin typeface="Arial" panose="020B0604020202020204" pitchFamily="34" charset="0"/>
                <a:ea typeface="Calibri" panose="020F0502020204030204" pitchFamily="34" charset="0"/>
              </a:rPr>
              <a:t>κατοίκων</a:t>
            </a:r>
          </a:p>
          <a:p>
            <a:pPr algn="ctr">
              <a:lnSpc>
                <a:spcPct val="115000"/>
              </a:lnSpc>
              <a:spcAft>
                <a:spcPts val="600"/>
              </a:spcAft>
            </a:pPr>
            <a:endParaRPr lang="el-GR" sz="1600" dirty="0" smtClean="0">
              <a:latin typeface="Arial" panose="020B0604020202020204" pitchFamily="34" charset="0"/>
              <a:ea typeface="Calibri" panose="020F0502020204030204" pitchFamily="34" charset="0"/>
            </a:endParaRPr>
          </a:p>
        </p:txBody>
      </p:sp>
      <p:sp>
        <p:nvSpPr>
          <p:cNvPr id="4" name="Βέλος προς τα κάτω 3"/>
          <p:cNvSpPr/>
          <p:nvPr/>
        </p:nvSpPr>
        <p:spPr>
          <a:xfrm>
            <a:off x="4309242" y="4221088"/>
            <a:ext cx="720080" cy="36004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Βέλος προς τα κάτω 13"/>
          <p:cNvSpPr/>
          <p:nvPr/>
        </p:nvSpPr>
        <p:spPr>
          <a:xfrm>
            <a:off x="4309242" y="4869160"/>
            <a:ext cx="720080" cy="36004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Στρογγυλεμένο ορθογώνιο 4"/>
          <p:cNvSpPr/>
          <p:nvPr/>
        </p:nvSpPr>
        <p:spPr>
          <a:xfrm>
            <a:off x="492818" y="5538296"/>
            <a:ext cx="8352928" cy="648073"/>
          </a:xfrm>
          <a:prstGeom prst="round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lumMod val="95000"/>
                    <a:lumOff val="5000"/>
                  </a:schemeClr>
                </a:solidFill>
              </a:rPr>
              <a:t>Η </a:t>
            </a:r>
            <a:r>
              <a:rPr lang="el-GR" dirty="0" smtClean="0">
                <a:solidFill>
                  <a:schemeClr val="tx1">
                    <a:lumMod val="95000"/>
                    <a:lumOff val="5000"/>
                  </a:schemeClr>
                </a:solidFill>
              </a:rPr>
              <a:t>προς διαμόρφωση </a:t>
            </a:r>
            <a:r>
              <a:rPr lang="el-GR" dirty="0">
                <a:solidFill>
                  <a:schemeClr val="tx1">
                    <a:lumMod val="95000"/>
                    <a:lumOff val="5000"/>
                  </a:schemeClr>
                </a:solidFill>
              </a:rPr>
              <a:t>στρατηγική και κατ’ επέκταση τα μέτρα κινητικότητας να είναι πλήρως ανταποκρινόμενα σε </a:t>
            </a:r>
            <a:r>
              <a:rPr lang="el-GR" dirty="0" smtClean="0">
                <a:solidFill>
                  <a:schemeClr val="tx1">
                    <a:lumMod val="95000"/>
                    <a:lumOff val="5000"/>
                  </a:schemeClr>
                </a:solidFill>
              </a:rPr>
              <a:t>αυτές</a:t>
            </a:r>
            <a:endParaRPr lang="el-GR" dirty="0">
              <a:solidFill>
                <a:schemeClr val="tx1">
                  <a:lumMod val="95000"/>
                  <a:lumOff val="5000"/>
                </a:schemeClr>
              </a:solidFill>
            </a:endParaRPr>
          </a:p>
        </p:txBody>
      </p:sp>
    </p:spTree>
    <p:extLst>
      <p:ext uri="{BB962C8B-B14F-4D97-AF65-F5344CB8AC3E}">
        <p14:creationId xmlns:p14="http://schemas.microsoft.com/office/powerpoint/2010/main" val="86276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graphicFrame>
        <p:nvGraphicFramePr>
          <p:cNvPr id="11" name="Γράφημα 10"/>
          <p:cNvGraphicFramePr/>
          <p:nvPr/>
        </p:nvGraphicFramePr>
        <p:xfrm>
          <a:off x="251520" y="2061411"/>
          <a:ext cx="8712968" cy="4581075"/>
        </p:xfrm>
        <a:graphic>
          <a:graphicData uri="http://schemas.openxmlformats.org/drawingml/2006/chart">
            <c:chart xmlns:c="http://schemas.openxmlformats.org/drawingml/2006/chart" xmlns:r="http://schemas.openxmlformats.org/officeDocument/2006/relationships" r:id="rId5"/>
          </a:graphicData>
        </a:graphic>
      </p:graphicFrame>
      <p:sp>
        <p:nvSpPr>
          <p:cNvPr id="2" name="Ορθογώνιο 1"/>
          <p:cNvSpPr/>
          <p:nvPr/>
        </p:nvSpPr>
        <p:spPr>
          <a:xfrm>
            <a:off x="251520" y="1378518"/>
            <a:ext cx="8712968" cy="587853"/>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a:latin typeface="Arial" panose="020B0604020202020204" pitchFamily="34" charset="0"/>
                <a:ea typeface="Calibri" panose="020F0502020204030204" pitchFamily="34" charset="0"/>
              </a:rPr>
              <a:t>Που σταθμεύετε το όχημα σας για τις παρακάτω κατηγορίες μετακινήσεων; [Εργασία, Εκπαίδευση, Αγορά, Διασκέδαση, Προσωπικές υποθέσεις, Επιστροφή στο σπίτι]</a:t>
            </a:r>
            <a:endParaRPr lang="el-GR" sz="1400" dirty="0">
              <a:effectLst/>
              <a:latin typeface="Arial" panose="020B0604020202020204" pitchFamily="34" charset="0"/>
              <a:ea typeface="Calibri" panose="020F0502020204030204" pitchFamily="34" charset="0"/>
            </a:endParaRPr>
          </a:p>
        </p:txBody>
      </p:sp>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Είδος </a:t>
            </a:r>
            <a:r>
              <a:rPr lang="el-GR" altLang="el-GR" sz="1600" b="1" dirty="0">
                <a:latin typeface="Arial" panose="020B0604020202020204" pitchFamily="34" charset="0"/>
                <a:ea typeface="Calibri" panose="020F0502020204030204" pitchFamily="34" charset="0"/>
                <a:cs typeface="Arial" panose="020B0604020202020204" pitchFamily="34" charset="0"/>
              </a:rPr>
              <a:t>στάθμευσης ανά σκοπό μετακίνησης</a:t>
            </a:r>
            <a:endParaRPr lang="el-GR" altLang="el-GR" sz="1600" b="1" dirty="0">
              <a:latin typeface="Arial" panose="020B0604020202020204" pitchFamily="34" charset="0"/>
            </a:endParaRPr>
          </a:p>
        </p:txBody>
      </p:sp>
    </p:spTree>
    <p:extLst>
      <p:ext uri="{BB962C8B-B14F-4D97-AF65-F5344CB8AC3E}">
        <p14:creationId xmlns:p14="http://schemas.microsoft.com/office/powerpoint/2010/main" val="233315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3" name="Ορθογώνιο 2"/>
          <p:cNvSpPr/>
          <p:nvPr/>
        </p:nvSpPr>
        <p:spPr>
          <a:xfrm>
            <a:off x="113856" y="1396710"/>
            <a:ext cx="8930314" cy="2585323"/>
          </a:xfrm>
          <a:prstGeom prst="rect">
            <a:avLst/>
          </a:prstGeom>
        </p:spPr>
        <p:txBody>
          <a:bodyPr wrap="square">
            <a:spAutoFit/>
          </a:bodyPr>
          <a:lstStyle/>
          <a:p>
            <a:r>
              <a:rPr lang="el-GR" dirty="0"/>
              <a:t>Για την αξιολόγηση </a:t>
            </a:r>
            <a:r>
              <a:rPr lang="el-GR" dirty="0" smtClean="0"/>
              <a:t>των σεναρίων </a:t>
            </a:r>
            <a:r>
              <a:rPr lang="el-GR" dirty="0"/>
              <a:t>παρουσιάστηκε η καρτέλα με τα εξής χαρακτηριστικά:</a:t>
            </a:r>
          </a:p>
          <a:p>
            <a:r>
              <a:rPr lang="el-GR" dirty="0" smtClean="0"/>
              <a:t>1. Περιγραφή </a:t>
            </a:r>
            <a:r>
              <a:rPr lang="el-GR" dirty="0"/>
              <a:t>του σεναρίου και των στοιχείων στα οποία αναφέρεται</a:t>
            </a:r>
          </a:p>
          <a:p>
            <a:r>
              <a:rPr lang="el-GR" dirty="0" smtClean="0"/>
              <a:t>2. Περιγραφή </a:t>
            </a:r>
            <a:r>
              <a:rPr lang="el-GR" dirty="0"/>
              <a:t>ενδεικτικών μέτρων στα οποία θα δοθεί έμφαση</a:t>
            </a:r>
          </a:p>
          <a:p>
            <a:r>
              <a:rPr lang="el-GR" dirty="0" smtClean="0"/>
              <a:t>3. Εκτιμήσεις </a:t>
            </a:r>
            <a:r>
              <a:rPr lang="el-GR" dirty="0"/>
              <a:t>για το κόστος και τον χρόνο υλοποίησης και της συμβολής στην βελτίωση των συνθηκών κινητικότητας</a:t>
            </a:r>
          </a:p>
          <a:p>
            <a:endParaRPr lang="el-GR" dirty="0" smtClean="0"/>
          </a:p>
          <a:p>
            <a:r>
              <a:rPr lang="el-GR" dirty="0" smtClean="0"/>
              <a:t>Ο ερωτώμενοι κλήθηκαν </a:t>
            </a:r>
            <a:r>
              <a:rPr lang="el-GR" dirty="0"/>
              <a:t>να </a:t>
            </a:r>
            <a:r>
              <a:rPr lang="el-GR" dirty="0" smtClean="0"/>
              <a:t>τοποθετηθούν </a:t>
            </a:r>
            <a:r>
              <a:rPr lang="el-GR" dirty="0"/>
              <a:t>σχετικά με τον βαθμό αποτελεσματικότητας του σεναρίου στην περιοχή παρέμβασης και τον βαθμό ευκολίας ή δυσκολίας του σεναρίου να υλοποιηθεί.</a:t>
            </a:r>
          </a:p>
        </p:txBody>
      </p:sp>
    </p:spTree>
    <p:extLst>
      <p:ext uri="{BB962C8B-B14F-4D97-AF65-F5344CB8AC3E}">
        <p14:creationId xmlns:p14="http://schemas.microsoft.com/office/powerpoint/2010/main" val="322066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2" name="Ορθογώνιο 1"/>
          <p:cNvSpPr/>
          <p:nvPr/>
        </p:nvSpPr>
        <p:spPr>
          <a:xfrm>
            <a:off x="251520" y="1422596"/>
            <a:ext cx="8792650" cy="1107996"/>
          </a:xfrm>
          <a:prstGeom prst="rect">
            <a:avLst/>
          </a:prstGeom>
          <a:solidFill>
            <a:schemeClr val="accent6">
              <a:lumMod val="20000"/>
              <a:lumOff val="80000"/>
            </a:schemeClr>
          </a:solidFill>
        </p:spPr>
        <p:txBody>
          <a:bodyPr wrap="square">
            <a:spAutoFit/>
          </a:bodyPr>
          <a:lstStyle/>
          <a:p>
            <a:pPr algn="just">
              <a:spcAft>
                <a:spcPts val="0"/>
              </a:spcAft>
            </a:pPr>
            <a:r>
              <a:rPr lang="el-GR" b="1" u="sng" dirty="0">
                <a:solidFill>
                  <a:schemeClr val="tx1">
                    <a:lumMod val="95000"/>
                    <a:lumOff val="5000"/>
                  </a:schemeClr>
                </a:solidFill>
                <a:latin typeface="Arial" panose="020B0604020202020204" pitchFamily="34" charset="0"/>
                <a:ea typeface="Calibri" panose="020F0502020204030204" pitchFamily="34" charset="0"/>
              </a:rPr>
              <a:t>Σενάριο Α</a:t>
            </a:r>
            <a:endParaRPr lang="el-GR" sz="1400" dirty="0">
              <a:solidFill>
                <a:schemeClr val="tx1">
                  <a:lumMod val="95000"/>
                  <a:lumOff val="5000"/>
                </a:schemeClr>
              </a:solidFill>
              <a:latin typeface="Arial" panose="020B0604020202020204" pitchFamily="34" charset="0"/>
              <a:ea typeface="Calibri" panose="020F0502020204030204" pitchFamily="34" charset="0"/>
            </a:endParaRPr>
          </a:p>
          <a:p>
            <a:pPr algn="just">
              <a:spcAft>
                <a:spcPts val="0"/>
              </a:spcAft>
            </a:pPr>
            <a:r>
              <a:rPr lang="el-GR" sz="1600" i="1" dirty="0">
                <a:solidFill>
                  <a:schemeClr val="tx1">
                    <a:lumMod val="95000"/>
                    <a:lumOff val="5000"/>
                  </a:schemeClr>
                </a:solidFill>
                <a:latin typeface="Arial" panose="020B0604020202020204" pitchFamily="34" charset="0"/>
                <a:ea typeface="Calibri" panose="020F0502020204030204" pitchFamily="34" charset="0"/>
              </a:rPr>
              <a:t>Προτεραιότητα στην αναβάθμιση των συνθηκών εξυπηρέτησης των ήπιων μορφών κινητικότητας για την εξασφάλιση της ασφαλούς και απρόσκοπτης προσβασιμότητας όλων, στα σημεία ενδιαφέροντος και τη βελτίωση της αισθητικής εικόνας του κοινόχρηστου χώρου.</a:t>
            </a:r>
            <a:endParaRPr lang="el-GR" sz="1400" dirty="0">
              <a:solidFill>
                <a:schemeClr val="tx1">
                  <a:lumMod val="95000"/>
                  <a:lumOff val="5000"/>
                </a:schemeClr>
              </a:solidFill>
              <a:effectLst/>
              <a:latin typeface="Arial" panose="020B0604020202020204" pitchFamily="34" charset="0"/>
              <a:ea typeface="Calibri" panose="020F0502020204030204" pitchFamily="34" charset="0"/>
            </a:endParaRPr>
          </a:p>
        </p:txBody>
      </p:sp>
      <p:sp>
        <p:nvSpPr>
          <p:cNvPr id="11" name="Rectangle 32"/>
          <p:cNvSpPr/>
          <p:nvPr/>
        </p:nvSpPr>
        <p:spPr>
          <a:xfrm>
            <a:off x="251520" y="2603707"/>
            <a:ext cx="5694045" cy="1083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600"/>
              </a:spcAft>
            </a:pPr>
            <a:r>
              <a:rPr lang="el-GR" sz="1100" b="1">
                <a:solidFill>
                  <a:srgbClr val="000000"/>
                </a:solidFill>
                <a:effectLst/>
                <a:latin typeface="Arial" panose="020B0604020202020204" pitchFamily="34" charset="0"/>
                <a:ea typeface="Calibri" panose="020F0502020204030204" pitchFamily="34" charset="0"/>
              </a:rPr>
              <a:t>Εάν τα τελικά μέτρα που θα επιλεγούν για το ΣΒΑΚ Δήμου Ωραιοκάστρου, πέρα από τις βασικές ανάγκες της πόλης, σχεδιαστούν σύμφωνα με τις προοπτικές εξέλιξης που περιγράφονται στο Σενάριο Α, τι αντίκτυπο θεωρείτε πως θα έχει ένα τέτοιο σενάριο στις συνθήκες μετακίνησης στην πόλη;</a:t>
            </a:r>
            <a:endParaRPr lang="el-GR" sz="1100">
              <a:effectLst/>
              <a:latin typeface="Arial" panose="020B0604020202020204" pitchFamily="34" charset="0"/>
              <a:ea typeface="Calibri" panose="020F0502020204030204" pitchFamily="34" charset="0"/>
            </a:endParaRPr>
          </a:p>
        </p:txBody>
      </p:sp>
      <p:graphicFrame>
        <p:nvGraphicFramePr>
          <p:cNvPr id="12" name="Γράφημα 11"/>
          <p:cNvGraphicFramePr/>
          <p:nvPr>
            <p:extLst>
              <p:ext uri="{D42A27DB-BD31-4B8C-83A1-F6EECF244321}">
                <p14:modId xmlns:p14="http://schemas.microsoft.com/office/powerpoint/2010/main" val="1810909963"/>
              </p:ext>
            </p:extLst>
          </p:nvPr>
        </p:nvGraphicFramePr>
        <p:xfrm>
          <a:off x="251520" y="3687652"/>
          <a:ext cx="5694045" cy="3170348"/>
        </p:xfrm>
        <a:graphic>
          <a:graphicData uri="http://schemas.openxmlformats.org/drawingml/2006/chart">
            <c:chart xmlns:c="http://schemas.openxmlformats.org/drawingml/2006/chart" xmlns:r="http://schemas.openxmlformats.org/officeDocument/2006/relationships" r:id="rId5"/>
          </a:graphicData>
        </a:graphic>
      </p:graphicFrame>
      <p:sp>
        <p:nvSpPr>
          <p:cNvPr id="13" name="Ορθογώνιο 12"/>
          <p:cNvSpPr/>
          <p:nvPr/>
        </p:nvSpPr>
        <p:spPr>
          <a:xfrm>
            <a:off x="6077691" y="3933056"/>
            <a:ext cx="2966479" cy="2308324"/>
          </a:xfrm>
          <a:prstGeom prst="rect">
            <a:avLst/>
          </a:prstGeom>
        </p:spPr>
        <p:txBody>
          <a:bodyPr wrap="square">
            <a:spAutoFit/>
          </a:bodyPr>
          <a:lstStyle/>
          <a:p>
            <a:r>
              <a:rPr lang="el-GR" dirty="0"/>
              <a:t>Οι πολίτες του Ωραιοκάστρου εκτιμούν σε ποσοστό 42,1% πως θα έχει θετικά αποτελέσματα και το 46,7% πολύ θετικά αποτελέσματα. Το 7,7% θεωρεί πως θα έχει αρνητικό αντίκτυπο στη λειτουργία της πόλης. </a:t>
            </a:r>
          </a:p>
        </p:txBody>
      </p:sp>
    </p:spTree>
    <p:extLst>
      <p:ext uri="{BB962C8B-B14F-4D97-AF65-F5344CB8AC3E}">
        <p14:creationId xmlns:p14="http://schemas.microsoft.com/office/powerpoint/2010/main" val="312913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2" name="Ορθογώνιο 1"/>
          <p:cNvSpPr/>
          <p:nvPr/>
        </p:nvSpPr>
        <p:spPr>
          <a:xfrm>
            <a:off x="251520" y="1422596"/>
            <a:ext cx="8792650" cy="1107996"/>
          </a:xfrm>
          <a:prstGeom prst="rect">
            <a:avLst/>
          </a:prstGeom>
          <a:solidFill>
            <a:schemeClr val="accent6">
              <a:lumMod val="20000"/>
              <a:lumOff val="80000"/>
            </a:schemeClr>
          </a:solidFill>
        </p:spPr>
        <p:txBody>
          <a:bodyPr wrap="square">
            <a:spAutoFit/>
          </a:bodyPr>
          <a:lstStyle/>
          <a:p>
            <a:pPr algn="just">
              <a:spcAft>
                <a:spcPts val="0"/>
              </a:spcAft>
            </a:pPr>
            <a:r>
              <a:rPr lang="el-GR" b="1" u="sng" dirty="0">
                <a:solidFill>
                  <a:schemeClr val="tx1">
                    <a:lumMod val="95000"/>
                    <a:lumOff val="5000"/>
                  </a:schemeClr>
                </a:solidFill>
                <a:latin typeface="Arial" panose="020B0604020202020204" pitchFamily="34" charset="0"/>
                <a:ea typeface="Calibri" panose="020F0502020204030204" pitchFamily="34" charset="0"/>
              </a:rPr>
              <a:t>Σενάριο Α</a:t>
            </a:r>
            <a:endParaRPr lang="el-GR" sz="1400" dirty="0">
              <a:solidFill>
                <a:schemeClr val="tx1">
                  <a:lumMod val="95000"/>
                  <a:lumOff val="5000"/>
                </a:schemeClr>
              </a:solidFill>
              <a:latin typeface="Arial" panose="020B0604020202020204" pitchFamily="34" charset="0"/>
              <a:ea typeface="Calibri" panose="020F0502020204030204" pitchFamily="34" charset="0"/>
            </a:endParaRPr>
          </a:p>
          <a:p>
            <a:pPr algn="just">
              <a:spcAft>
                <a:spcPts val="0"/>
              </a:spcAft>
            </a:pPr>
            <a:r>
              <a:rPr lang="el-GR" sz="1600" i="1" dirty="0">
                <a:solidFill>
                  <a:schemeClr val="tx1">
                    <a:lumMod val="95000"/>
                    <a:lumOff val="5000"/>
                  </a:schemeClr>
                </a:solidFill>
                <a:latin typeface="Arial" panose="020B0604020202020204" pitchFamily="34" charset="0"/>
                <a:ea typeface="Calibri" panose="020F0502020204030204" pitchFamily="34" charset="0"/>
              </a:rPr>
              <a:t>Προτεραιότητα στην αναβάθμιση των συνθηκών εξυπηρέτησης των ήπιων μορφών κινητικότητας για την εξασφάλιση της ασφαλούς και απρόσκοπτης προσβασιμότητας όλων, στα σημεία ενδιαφέροντος και τη βελτίωση της αισθητικής εικόνας του κοινόχρηστου χώρου.</a:t>
            </a:r>
            <a:endParaRPr lang="el-GR" sz="1400" dirty="0">
              <a:solidFill>
                <a:schemeClr val="tx1">
                  <a:lumMod val="95000"/>
                  <a:lumOff val="5000"/>
                </a:schemeClr>
              </a:solidFill>
              <a:effectLst/>
              <a:latin typeface="Arial" panose="020B0604020202020204" pitchFamily="34" charset="0"/>
              <a:ea typeface="Calibri" panose="020F0502020204030204" pitchFamily="34" charset="0"/>
            </a:endParaRPr>
          </a:p>
        </p:txBody>
      </p:sp>
      <p:sp>
        <p:nvSpPr>
          <p:cNvPr id="13" name="Rectangle 34"/>
          <p:cNvSpPr/>
          <p:nvPr/>
        </p:nvSpPr>
        <p:spPr>
          <a:xfrm>
            <a:off x="252960" y="2575872"/>
            <a:ext cx="5744210" cy="36131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600"/>
              </a:spcAft>
            </a:pPr>
            <a:r>
              <a:rPr lang="el-GR" sz="1100" b="1">
                <a:effectLst/>
                <a:latin typeface="Arial" panose="020B0604020202020204" pitchFamily="34" charset="0"/>
                <a:ea typeface="Calibri" panose="020F0502020204030204" pitchFamily="34" charset="0"/>
              </a:rPr>
              <a:t>Πόσο εύκολο θεωρείται να εφαρμοστεί το σενάριο Α στην πόλη σας;</a:t>
            </a:r>
            <a:endParaRPr lang="el-GR" sz="1100">
              <a:effectLst/>
              <a:latin typeface="Arial" panose="020B0604020202020204" pitchFamily="34" charset="0"/>
              <a:ea typeface="Calibri" panose="020F0502020204030204" pitchFamily="34" charset="0"/>
            </a:endParaRPr>
          </a:p>
        </p:txBody>
      </p:sp>
      <p:pic>
        <p:nvPicPr>
          <p:cNvPr id="14" name="Εικόνα 13"/>
          <p:cNvPicPr/>
          <p:nvPr/>
        </p:nvPicPr>
        <p:blipFill>
          <a:blip r:embed="rId5">
            <a:extLst>
              <a:ext uri="{28A0092B-C50C-407E-A947-70E740481C1C}">
                <a14:useLocalDpi xmlns:a14="http://schemas.microsoft.com/office/drawing/2010/main" val="0"/>
              </a:ext>
            </a:extLst>
          </a:blip>
          <a:srcRect/>
          <a:stretch>
            <a:fillRect/>
          </a:stretch>
        </p:blipFill>
        <p:spPr bwMode="auto">
          <a:xfrm>
            <a:off x="268968" y="3140968"/>
            <a:ext cx="5720715" cy="3267075"/>
          </a:xfrm>
          <a:prstGeom prst="rect">
            <a:avLst/>
          </a:prstGeom>
          <a:noFill/>
        </p:spPr>
      </p:pic>
      <p:sp>
        <p:nvSpPr>
          <p:cNvPr id="3" name="Ορθογώνιο 2"/>
          <p:cNvSpPr/>
          <p:nvPr/>
        </p:nvSpPr>
        <p:spPr>
          <a:xfrm>
            <a:off x="6077691" y="3645024"/>
            <a:ext cx="2966479" cy="1477328"/>
          </a:xfrm>
          <a:prstGeom prst="rect">
            <a:avLst/>
          </a:prstGeom>
        </p:spPr>
        <p:txBody>
          <a:bodyPr wrap="square">
            <a:spAutoFit/>
          </a:bodyPr>
          <a:lstStyle/>
          <a:p>
            <a:r>
              <a:rPr lang="el-GR" dirty="0" smtClean="0"/>
              <a:t>Όσον </a:t>
            </a:r>
            <a:r>
              <a:rPr lang="el-GR" dirty="0"/>
              <a:t>αφορά την ευκολία εφαρμογής το 19,7% θεωρεί πως είναι ρεαλιστικό να εφαρμοστεί στο Ωραιόκαστρο.</a:t>
            </a:r>
          </a:p>
        </p:txBody>
      </p:sp>
    </p:spTree>
    <p:extLst>
      <p:ext uri="{BB962C8B-B14F-4D97-AF65-F5344CB8AC3E}">
        <p14:creationId xmlns:p14="http://schemas.microsoft.com/office/powerpoint/2010/main" val="55970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2" name="Ορθογώνιο 1"/>
          <p:cNvSpPr/>
          <p:nvPr/>
        </p:nvSpPr>
        <p:spPr>
          <a:xfrm>
            <a:off x="251520" y="1422596"/>
            <a:ext cx="8792650" cy="1477328"/>
          </a:xfrm>
          <a:prstGeom prst="rect">
            <a:avLst/>
          </a:prstGeom>
          <a:solidFill>
            <a:schemeClr val="accent1">
              <a:lumMod val="20000"/>
              <a:lumOff val="80000"/>
            </a:schemeClr>
          </a:solidFill>
        </p:spPr>
        <p:txBody>
          <a:bodyPr wrap="square">
            <a:spAutoFit/>
          </a:bodyPr>
          <a:lstStyle/>
          <a:p>
            <a:r>
              <a:rPr lang="el-GR" b="1" u="sng" dirty="0"/>
              <a:t>Σενάριο Β</a:t>
            </a:r>
            <a:endParaRPr lang="el-GR" dirty="0"/>
          </a:p>
          <a:p>
            <a:r>
              <a:rPr lang="el-GR" i="1" dirty="0"/>
              <a:t>Προτεραιότητα στη βελτίωση και αναβάθμιση της εξυπηρέτησης από τις δημόσιες συγκοινωνίες εντός και εκτός του οικισμού με την παράλληλη δημιουργία απαιτούμενων υποστηρικτικών δομών που θα εγγυώνται την απρόσκοπτη μετακίνηση των κατοίκων από και προς τους τερματικούς σταθμούς και τις στάσεις</a:t>
            </a:r>
            <a:endParaRPr lang="el-GR" dirty="0"/>
          </a:p>
        </p:txBody>
      </p:sp>
      <p:sp>
        <p:nvSpPr>
          <p:cNvPr id="11" name="Rectangle 32"/>
          <p:cNvSpPr/>
          <p:nvPr/>
        </p:nvSpPr>
        <p:spPr>
          <a:xfrm>
            <a:off x="229577" y="2915971"/>
            <a:ext cx="7366759" cy="817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600"/>
              </a:spcAft>
            </a:pPr>
            <a:r>
              <a:rPr lang="el-GR" sz="1100" b="1" dirty="0">
                <a:solidFill>
                  <a:srgbClr val="000000"/>
                </a:solidFill>
                <a:effectLst/>
                <a:latin typeface="Arial" panose="020B0604020202020204" pitchFamily="34" charset="0"/>
                <a:ea typeface="Calibri" panose="020F0502020204030204" pitchFamily="34" charset="0"/>
              </a:rPr>
              <a:t>Εάν τα τελικά μέτρα που θα επιλεγούν για το ΣΒΑΚ Δήμου Ωραιοκάστρου, πέρα από τις βασικές ανάγκες της πόλης, σχεδιαστούν σύμφωνα με τις προοπτικές εξέλιξης που περιγράφονται στο Σενάριο </a:t>
            </a:r>
            <a:r>
              <a:rPr lang="el-GR" sz="1100" b="1" dirty="0" smtClean="0">
                <a:solidFill>
                  <a:srgbClr val="000000"/>
                </a:solidFill>
                <a:effectLst/>
                <a:latin typeface="Arial" panose="020B0604020202020204" pitchFamily="34" charset="0"/>
                <a:ea typeface="Calibri" panose="020F0502020204030204" pitchFamily="34" charset="0"/>
              </a:rPr>
              <a:t>Β, </a:t>
            </a:r>
            <a:r>
              <a:rPr lang="el-GR" sz="1100" b="1" dirty="0">
                <a:solidFill>
                  <a:srgbClr val="000000"/>
                </a:solidFill>
                <a:effectLst/>
                <a:latin typeface="Arial" panose="020B0604020202020204" pitchFamily="34" charset="0"/>
                <a:ea typeface="Calibri" panose="020F0502020204030204" pitchFamily="34" charset="0"/>
              </a:rPr>
              <a:t>τι αντίκτυπο θεωρείτε πως θα έχει ένα τέτοιο σενάριο στις συνθήκες μετακίνησης στην πόλη;</a:t>
            </a:r>
            <a:endParaRPr lang="el-GR" sz="1100" dirty="0">
              <a:effectLst/>
              <a:latin typeface="Arial" panose="020B0604020202020204" pitchFamily="34" charset="0"/>
              <a:ea typeface="Calibri" panose="020F0502020204030204" pitchFamily="34" charset="0"/>
            </a:endParaRPr>
          </a:p>
        </p:txBody>
      </p:sp>
      <p:graphicFrame>
        <p:nvGraphicFramePr>
          <p:cNvPr id="13" name="Γράφημα 12"/>
          <p:cNvGraphicFramePr/>
          <p:nvPr>
            <p:extLst>
              <p:ext uri="{D42A27DB-BD31-4B8C-83A1-F6EECF244321}">
                <p14:modId xmlns:p14="http://schemas.microsoft.com/office/powerpoint/2010/main" val="1003818280"/>
              </p:ext>
            </p:extLst>
          </p:nvPr>
        </p:nvGraphicFramePr>
        <p:xfrm>
          <a:off x="229577" y="3848053"/>
          <a:ext cx="5677535" cy="2996952"/>
        </p:xfrm>
        <a:graphic>
          <a:graphicData uri="http://schemas.openxmlformats.org/drawingml/2006/chart">
            <c:chart xmlns:c="http://schemas.openxmlformats.org/drawingml/2006/chart" xmlns:r="http://schemas.openxmlformats.org/officeDocument/2006/relationships" r:id="rId5"/>
          </a:graphicData>
        </a:graphic>
      </p:graphicFrame>
      <p:sp>
        <p:nvSpPr>
          <p:cNvPr id="3" name="Ορθογώνιο 2"/>
          <p:cNvSpPr/>
          <p:nvPr/>
        </p:nvSpPr>
        <p:spPr>
          <a:xfrm>
            <a:off x="5811003" y="3946980"/>
            <a:ext cx="3332997" cy="1815882"/>
          </a:xfrm>
          <a:prstGeom prst="rect">
            <a:avLst/>
          </a:prstGeom>
        </p:spPr>
        <p:txBody>
          <a:bodyPr wrap="square">
            <a:spAutoFit/>
          </a:bodyPr>
          <a:lstStyle/>
          <a:p>
            <a:r>
              <a:rPr lang="el-GR" sz="1600" dirty="0"/>
              <a:t>Οι πολίτες του Ωραιοκάστρου εκτιμούν σε ποσοστό 33% πως θα έχει θετικά αποτελέσματα και το 58,6% πολύ θετικά αποτελέσματα. Από την άλλη το 3,2% θεωρεί πως θα έχει αρνητικό ή πολύ αρνητικό αντίκτυπο στη λειτουργία της πόλης. </a:t>
            </a:r>
            <a:endParaRPr lang="en-US" sz="1600" dirty="0"/>
          </a:p>
        </p:txBody>
      </p:sp>
    </p:spTree>
    <p:extLst>
      <p:ext uri="{BB962C8B-B14F-4D97-AF65-F5344CB8AC3E}">
        <p14:creationId xmlns:p14="http://schemas.microsoft.com/office/powerpoint/2010/main" val="261369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2" name="Ορθογώνιο 1"/>
          <p:cNvSpPr/>
          <p:nvPr/>
        </p:nvSpPr>
        <p:spPr>
          <a:xfrm>
            <a:off x="251520" y="1422596"/>
            <a:ext cx="8792650" cy="1107996"/>
          </a:xfrm>
          <a:prstGeom prst="rect">
            <a:avLst/>
          </a:prstGeom>
          <a:solidFill>
            <a:schemeClr val="accent6">
              <a:lumMod val="20000"/>
              <a:lumOff val="80000"/>
            </a:schemeClr>
          </a:solidFill>
        </p:spPr>
        <p:txBody>
          <a:bodyPr wrap="square">
            <a:spAutoFit/>
          </a:bodyPr>
          <a:lstStyle/>
          <a:p>
            <a:pPr algn="just">
              <a:spcAft>
                <a:spcPts val="0"/>
              </a:spcAft>
            </a:pPr>
            <a:r>
              <a:rPr lang="el-GR" b="1" u="sng" dirty="0">
                <a:solidFill>
                  <a:schemeClr val="tx1">
                    <a:lumMod val="95000"/>
                    <a:lumOff val="5000"/>
                  </a:schemeClr>
                </a:solidFill>
                <a:latin typeface="Arial" panose="020B0604020202020204" pitchFamily="34" charset="0"/>
                <a:ea typeface="Calibri" panose="020F0502020204030204" pitchFamily="34" charset="0"/>
              </a:rPr>
              <a:t>Σενάριο Α</a:t>
            </a:r>
            <a:endParaRPr lang="el-GR" sz="1400" dirty="0">
              <a:solidFill>
                <a:schemeClr val="tx1">
                  <a:lumMod val="95000"/>
                  <a:lumOff val="5000"/>
                </a:schemeClr>
              </a:solidFill>
              <a:latin typeface="Arial" panose="020B0604020202020204" pitchFamily="34" charset="0"/>
              <a:ea typeface="Calibri" panose="020F0502020204030204" pitchFamily="34" charset="0"/>
            </a:endParaRPr>
          </a:p>
          <a:p>
            <a:pPr algn="just">
              <a:spcAft>
                <a:spcPts val="0"/>
              </a:spcAft>
            </a:pPr>
            <a:r>
              <a:rPr lang="el-GR" sz="1600" i="1" dirty="0">
                <a:solidFill>
                  <a:schemeClr val="tx1">
                    <a:lumMod val="95000"/>
                    <a:lumOff val="5000"/>
                  </a:schemeClr>
                </a:solidFill>
                <a:latin typeface="Arial" panose="020B0604020202020204" pitchFamily="34" charset="0"/>
                <a:ea typeface="Calibri" panose="020F0502020204030204" pitchFamily="34" charset="0"/>
              </a:rPr>
              <a:t>Προτεραιότητα στην αναβάθμιση των συνθηκών εξυπηρέτησης των ήπιων μορφών κινητικότητας για την εξασφάλιση της ασφαλούς και απρόσκοπτης προσβασιμότητας όλων, στα σημεία ενδιαφέροντος και τη βελτίωση της αισθητικής εικόνας του κοινόχρηστου χώρου.</a:t>
            </a:r>
            <a:endParaRPr lang="el-GR" sz="1400" dirty="0">
              <a:solidFill>
                <a:schemeClr val="tx1">
                  <a:lumMod val="95000"/>
                  <a:lumOff val="5000"/>
                </a:schemeClr>
              </a:solidFill>
              <a:effectLst/>
              <a:latin typeface="Arial" panose="020B0604020202020204" pitchFamily="34" charset="0"/>
              <a:ea typeface="Calibri" panose="020F0502020204030204" pitchFamily="34" charset="0"/>
            </a:endParaRPr>
          </a:p>
        </p:txBody>
      </p:sp>
      <p:sp>
        <p:nvSpPr>
          <p:cNvPr id="13" name="Rectangle 34"/>
          <p:cNvSpPr/>
          <p:nvPr/>
        </p:nvSpPr>
        <p:spPr>
          <a:xfrm>
            <a:off x="251520" y="2949068"/>
            <a:ext cx="5744210" cy="36131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600"/>
              </a:spcAft>
            </a:pPr>
            <a:r>
              <a:rPr lang="el-GR" sz="1100" b="1" dirty="0">
                <a:effectLst/>
                <a:latin typeface="Arial" panose="020B0604020202020204" pitchFamily="34" charset="0"/>
                <a:ea typeface="Calibri" panose="020F0502020204030204" pitchFamily="34" charset="0"/>
              </a:rPr>
              <a:t>Πόσο εύκολο θεωρείται να εφαρμοστεί το σενάριο </a:t>
            </a:r>
            <a:r>
              <a:rPr lang="el-GR" sz="1100" b="1" dirty="0" smtClean="0">
                <a:effectLst/>
                <a:latin typeface="Arial" panose="020B0604020202020204" pitchFamily="34" charset="0"/>
                <a:ea typeface="Calibri" panose="020F0502020204030204" pitchFamily="34" charset="0"/>
              </a:rPr>
              <a:t>Β στην </a:t>
            </a:r>
            <a:r>
              <a:rPr lang="el-GR" sz="1100" b="1" dirty="0">
                <a:effectLst/>
                <a:latin typeface="Arial" panose="020B0604020202020204" pitchFamily="34" charset="0"/>
                <a:ea typeface="Calibri" panose="020F0502020204030204" pitchFamily="34" charset="0"/>
              </a:rPr>
              <a:t>πόλη σας;</a:t>
            </a:r>
            <a:endParaRPr lang="el-GR" sz="1100" dirty="0">
              <a:effectLst/>
              <a:latin typeface="Arial" panose="020B0604020202020204" pitchFamily="34" charset="0"/>
              <a:ea typeface="Calibri" panose="020F0502020204030204" pitchFamily="34" charset="0"/>
            </a:endParaRPr>
          </a:p>
        </p:txBody>
      </p:sp>
      <p:sp>
        <p:nvSpPr>
          <p:cNvPr id="11" name="Ορθογώνιο 10"/>
          <p:cNvSpPr/>
          <p:nvPr/>
        </p:nvSpPr>
        <p:spPr>
          <a:xfrm>
            <a:off x="251520" y="1422596"/>
            <a:ext cx="8792650" cy="1477328"/>
          </a:xfrm>
          <a:prstGeom prst="rect">
            <a:avLst/>
          </a:prstGeom>
          <a:solidFill>
            <a:schemeClr val="accent1">
              <a:lumMod val="20000"/>
              <a:lumOff val="80000"/>
            </a:schemeClr>
          </a:solidFill>
        </p:spPr>
        <p:txBody>
          <a:bodyPr wrap="square">
            <a:spAutoFit/>
          </a:bodyPr>
          <a:lstStyle/>
          <a:p>
            <a:r>
              <a:rPr lang="el-GR" b="1" u="sng" dirty="0"/>
              <a:t>Σενάριο Β</a:t>
            </a:r>
            <a:endParaRPr lang="el-GR" dirty="0"/>
          </a:p>
          <a:p>
            <a:r>
              <a:rPr lang="el-GR" i="1" dirty="0"/>
              <a:t>Προτεραιότητα στη βελτίωση και αναβάθμιση της εξυπηρέτησης από τις δημόσιες συγκοινωνίες εντός και εκτός του οικισμού με την παράλληλη δημιουργία απαιτούμενων υποστηρικτικών δομών που θα εγγυώνται την απρόσκοπτη μετακίνηση των κατοίκων από και προς τους τερματικούς σταθμούς και τις στάσεις</a:t>
            </a:r>
            <a:endParaRPr lang="el-GR" dirty="0"/>
          </a:p>
        </p:txBody>
      </p:sp>
      <p:pic>
        <p:nvPicPr>
          <p:cNvPr id="12" name="Εικόνα 11"/>
          <p:cNvPicPr/>
          <p:nvPr/>
        </p:nvPicPr>
        <p:blipFill>
          <a:blip r:embed="rId5">
            <a:extLst>
              <a:ext uri="{28A0092B-C50C-407E-A947-70E740481C1C}">
                <a14:useLocalDpi xmlns:a14="http://schemas.microsoft.com/office/drawing/2010/main" val="0"/>
              </a:ext>
            </a:extLst>
          </a:blip>
          <a:srcRect/>
          <a:stretch>
            <a:fillRect/>
          </a:stretch>
        </p:blipFill>
        <p:spPr bwMode="auto">
          <a:xfrm>
            <a:off x="248345" y="3373592"/>
            <a:ext cx="5747385" cy="3282315"/>
          </a:xfrm>
          <a:prstGeom prst="rect">
            <a:avLst/>
          </a:prstGeom>
          <a:noFill/>
        </p:spPr>
      </p:pic>
      <p:sp>
        <p:nvSpPr>
          <p:cNvPr id="3" name="Ορθογώνιο 2"/>
          <p:cNvSpPr/>
          <p:nvPr/>
        </p:nvSpPr>
        <p:spPr>
          <a:xfrm>
            <a:off x="6156176" y="3933056"/>
            <a:ext cx="3125126" cy="1077218"/>
          </a:xfrm>
          <a:prstGeom prst="rect">
            <a:avLst/>
          </a:prstGeom>
        </p:spPr>
        <p:txBody>
          <a:bodyPr wrap="square">
            <a:spAutoFit/>
          </a:bodyPr>
          <a:lstStyle/>
          <a:p>
            <a:r>
              <a:rPr lang="el-GR" sz="1600" dirty="0"/>
              <a:t>Όσον αφορά την ευκολία εφαρμογής το 44,2% θεωρεί πως θα είναι δύσκολο να εφαρμοστεί στην πόλη του Ωραιοκάστρου.</a:t>
            </a:r>
            <a:endParaRPr lang="en-US" sz="1600" dirty="0"/>
          </a:p>
        </p:txBody>
      </p:sp>
    </p:spTree>
    <p:extLst>
      <p:ext uri="{BB962C8B-B14F-4D97-AF65-F5344CB8AC3E}">
        <p14:creationId xmlns:p14="http://schemas.microsoft.com/office/powerpoint/2010/main" val="101258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2" name="Ορθογώνιο 1"/>
          <p:cNvSpPr/>
          <p:nvPr/>
        </p:nvSpPr>
        <p:spPr>
          <a:xfrm>
            <a:off x="251520" y="1422596"/>
            <a:ext cx="8792650" cy="923330"/>
          </a:xfrm>
          <a:prstGeom prst="rect">
            <a:avLst/>
          </a:prstGeom>
          <a:solidFill>
            <a:schemeClr val="accent3">
              <a:lumMod val="20000"/>
              <a:lumOff val="80000"/>
            </a:schemeClr>
          </a:solidFill>
        </p:spPr>
        <p:txBody>
          <a:bodyPr wrap="square">
            <a:spAutoFit/>
          </a:bodyPr>
          <a:lstStyle/>
          <a:p>
            <a:r>
              <a:rPr lang="el-GR" b="1" i="1" u="sng" dirty="0"/>
              <a:t>Σενάριο Γ</a:t>
            </a:r>
            <a:endParaRPr lang="el-GR" dirty="0"/>
          </a:p>
          <a:p>
            <a:r>
              <a:rPr lang="el-GR" i="1" dirty="0"/>
              <a:t>Βελτιστοποίηση της ροής της μηχανοκίνητης κυκλοφορίας με έξυπνα συστήματα και εφαρμογές οργάνωσης, διαχείρισης και αστυνόμευσης</a:t>
            </a:r>
            <a:endParaRPr lang="el-GR" dirty="0"/>
          </a:p>
        </p:txBody>
      </p:sp>
      <p:sp>
        <p:nvSpPr>
          <p:cNvPr id="11" name="Rectangle 32"/>
          <p:cNvSpPr/>
          <p:nvPr/>
        </p:nvSpPr>
        <p:spPr>
          <a:xfrm>
            <a:off x="254973" y="2410030"/>
            <a:ext cx="7366759" cy="817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600"/>
              </a:spcAft>
            </a:pPr>
            <a:r>
              <a:rPr lang="el-GR" sz="1100" b="1" dirty="0">
                <a:solidFill>
                  <a:srgbClr val="000000"/>
                </a:solidFill>
                <a:effectLst/>
                <a:latin typeface="Arial" panose="020B0604020202020204" pitchFamily="34" charset="0"/>
                <a:ea typeface="Calibri" panose="020F0502020204030204" pitchFamily="34" charset="0"/>
              </a:rPr>
              <a:t>Εάν τα τελικά μέτρα που θα επιλεγούν για το ΣΒΑΚ Δήμου Ωραιοκάστρου, πέρα από τις βασικές ανάγκες της πόλης, σχεδιαστούν σύμφωνα με τις προοπτικές εξέλιξης που περιγράφονται στο Σενάριο </a:t>
            </a:r>
            <a:r>
              <a:rPr lang="el-GR" sz="1100" b="1" dirty="0" smtClean="0">
                <a:solidFill>
                  <a:srgbClr val="000000"/>
                </a:solidFill>
                <a:effectLst/>
                <a:latin typeface="Arial" panose="020B0604020202020204" pitchFamily="34" charset="0"/>
                <a:ea typeface="Calibri" panose="020F0502020204030204" pitchFamily="34" charset="0"/>
              </a:rPr>
              <a:t>Γ, </a:t>
            </a:r>
            <a:r>
              <a:rPr lang="el-GR" sz="1100" b="1" dirty="0">
                <a:solidFill>
                  <a:srgbClr val="000000"/>
                </a:solidFill>
                <a:effectLst/>
                <a:latin typeface="Arial" panose="020B0604020202020204" pitchFamily="34" charset="0"/>
                <a:ea typeface="Calibri" panose="020F0502020204030204" pitchFamily="34" charset="0"/>
              </a:rPr>
              <a:t>τι αντίκτυπο θεωρείτε πως θα έχει ένα τέτοιο σενάριο στις συνθήκες μετακίνησης στην πόλη;</a:t>
            </a:r>
            <a:endParaRPr lang="el-GR" sz="1100" dirty="0">
              <a:effectLst/>
              <a:latin typeface="Arial" panose="020B0604020202020204" pitchFamily="34" charset="0"/>
              <a:ea typeface="Calibri" panose="020F0502020204030204" pitchFamily="34" charset="0"/>
            </a:endParaRPr>
          </a:p>
        </p:txBody>
      </p:sp>
      <p:graphicFrame>
        <p:nvGraphicFramePr>
          <p:cNvPr id="12" name="Γράφημα 11"/>
          <p:cNvGraphicFramePr/>
          <p:nvPr>
            <p:extLst>
              <p:ext uri="{D42A27DB-BD31-4B8C-83A1-F6EECF244321}">
                <p14:modId xmlns:p14="http://schemas.microsoft.com/office/powerpoint/2010/main" val="3462684796"/>
              </p:ext>
            </p:extLst>
          </p:nvPr>
        </p:nvGraphicFramePr>
        <p:xfrm>
          <a:off x="251520" y="3291242"/>
          <a:ext cx="5746115" cy="3208185"/>
        </p:xfrm>
        <a:graphic>
          <a:graphicData uri="http://schemas.openxmlformats.org/drawingml/2006/chart">
            <c:chart xmlns:c="http://schemas.openxmlformats.org/drawingml/2006/chart" xmlns:r="http://schemas.openxmlformats.org/officeDocument/2006/relationships" r:id="rId5"/>
          </a:graphicData>
        </a:graphic>
      </p:graphicFrame>
      <p:sp>
        <p:nvSpPr>
          <p:cNvPr id="4" name="Ορθογώνιο 3"/>
          <p:cNvSpPr/>
          <p:nvPr/>
        </p:nvSpPr>
        <p:spPr>
          <a:xfrm>
            <a:off x="6025215" y="3861048"/>
            <a:ext cx="3118785" cy="2308324"/>
          </a:xfrm>
          <a:prstGeom prst="rect">
            <a:avLst/>
          </a:prstGeom>
        </p:spPr>
        <p:txBody>
          <a:bodyPr wrap="square">
            <a:spAutoFit/>
          </a:bodyPr>
          <a:lstStyle/>
          <a:p>
            <a:r>
              <a:rPr lang="el-GR" sz="1600" dirty="0"/>
              <a:t>Οι πολίτες του Ωραιοκάστρου εκτιμούν σε ποσοστό 53,5% πως θα έχει θετικά αποτελέσματα και το 26,8% πολύ θετικά αποτελέσματα. Από την άλλη το 10,6% θεωρεί πως θα έχει αρνητικό ή πολύ αρνητικό αντίκτυπο στη λειτουργία της πόλης</a:t>
            </a:r>
            <a:endParaRPr lang="en-US" sz="1600" dirty="0"/>
          </a:p>
        </p:txBody>
      </p:sp>
    </p:spTree>
    <p:extLst>
      <p:ext uri="{BB962C8B-B14F-4D97-AF65-F5344CB8AC3E}">
        <p14:creationId xmlns:p14="http://schemas.microsoft.com/office/powerpoint/2010/main" val="418752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13" name="Rectangle 34"/>
          <p:cNvSpPr/>
          <p:nvPr/>
        </p:nvSpPr>
        <p:spPr>
          <a:xfrm>
            <a:off x="251520" y="2404982"/>
            <a:ext cx="5744210" cy="36131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600"/>
              </a:spcAft>
            </a:pPr>
            <a:r>
              <a:rPr lang="el-GR" sz="1100" b="1" dirty="0">
                <a:effectLst/>
                <a:latin typeface="Arial" panose="020B0604020202020204" pitchFamily="34" charset="0"/>
                <a:ea typeface="Calibri" panose="020F0502020204030204" pitchFamily="34" charset="0"/>
              </a:rPr>
              <a:t>Πόσο εύκολο θεωρείται να εφαρμοστεί το σενάριο </a:t>
            </a:r>
            <a:r>
              <a:rPr lang="el-GR" sz="1100" b="1" dirty="0" smtClean="0">
                <a:effectLst/>
                <a:latin typeface="Arial" panose="020B0604020202020204" pitchFamily="34" charset="0"/>
                <a:ea typeface="Calibri" panose="020F0502020204030204" pitchFamily="34" charset="0"/>
              </a:rPr>
              <a:t>Γ </a:t>
            </a:r>
            <a:r>
              <a:rPr lang="el-GR" sz="1100" b="1" dirty="0">
                <a:effectLst/>
                <a:latin typeface="Arial" panose="020B0604020202020204" pitchFamily="34" charset="0"/>
                <a:ea typeface="Calibri" panose="020F0502020204030204" pitchFamily="34" charset="0"/>
              </a:rPr>
              <a:t>στην πόλη σας;</a:t>
            </a:r>
            <a:endParaRPr lang="el-GR" sz="1100" dirty="0">
              <a:effectLst/>
              <a:latin typeface="Arial" panose="020B0604020202020204" pitchFamily="34" charset="0"/>
              <a:ea typeface="Calibri" panose="020F0502020204030204" pitchFamily="34" charset="0"/>
            </a:endParaRPr>
          </a:p>
        </p:txBody>
      </p:sp>
      <p:sp>
        <p:nvSpPr>
          <p:cNvPr id="11" name="Ορθογώνιο 10"/>
          <p:cNvSpPr/>
          <p:nvPr/>
        </p:nvSpPr>
        <p:spPr>
          <a:xfrm>
            <a:off x="251520" y="1422596"/>
            <a:ext cx="8792650" cy="923330"/>
          </a:xfrm>
          <a:prstGeom prst="rect">
            <a:avLst/>
          </a:prstGeom>
          <a:solidFill>
            <a:schemeClr val="accent3">
              <a:lumMod val="20000"/>
              <a:lumOff val="80000"/>
            </a:schemeClr>
          </a:solidFill>
        </p:spPr>
        <p:txBody>
          <a:bodyPr wrap="square">
            <a:spAutoFit/>
          </a:bodyPr>
          <a:lstStyle/>
          <a:p>
            <a:r>
              <a:rPr lang="el-GR" b="1" i="1" u="sng" dirty="0"/>
              <a:t>Σενάριο Γ</a:t>
            </a:r>
            <a:endParaRPr lang="el-GR" dirty="0"/>
          </a:p>
          <a:p>
            <a:r>
              <a:rPr lang="el-GR" i="1" dirty="0"/>
              <a:t>Βελτιστοποίηση της ροής της μηχανοκίνητης κυκλοφορίας με έξυπνα συστήματα και εφαρμογές οργάνωσης, διαχείρισης και αστυνόμευσης</a:t>
            </a:r>
            <a:endParaRPr lang="el-GR" dirty="0"/>
          </a:p>
        </p:txBody>
      </p:sp>
      <p:sp>
        <p:nvSpPr>
          <p:cNvPr id="4" name="Ορθογώνιο 3"/>
          <p:cNvSpPr/>
          <p:nvPr/>
        </p:nvSpPr>
        <p:spPr>
          <a:xfrm>
            <a:off x="6372200" y="4005064"/>
            <a:ext cx="2876904" cy="1477328"/>
          </a:xfrm>
          <a:prstGeom prst="rect">
            <a:avLst/>
          </a:prstGeom>
        </p:spPr>
        <p:txBody>
          <a:bodyPr wrap="square">
            <a:spAutoFit/>
          </a:bodyPr>
          <a:lstStyle/>
          <a:p>
            <a:r>
              <a:rPr lang="el-GR" dirty="0"/>
              <a:t>Όσον αφορά την ευκολία εφαρμογής το 42,3% θεωρεί πως δεν είναι ρεαλιστικό να εφαρμοστεί στο Ωραιόκαστρο</a:t>
            </a:r>
            <a:endParaRPr lang="en-US" dirty="0"/>
          </a:p>
        </p:txBody>
      </p:sp>
      <p:pic>
        <p:nvPicPr>
          <p:cNvPr id="14" name="Εικόνα 13"/>
          <p:cNvPicPr/>
          <p:nvPr/>
        </p:nvPicPr>
        <p:blipFill>
          <a:blip r:embed="rId5">
            <a:extLst>
              <a:ext uri="{28A0092B-C50C-407E-A947-70E740481C1C}">
                <a14:useLocalDpi xmlns:a14="http://schemas.microsoft.com/office/drawing/2010/main" val="0"/>
              </a:ext>
            </a:extLst>
          </a:blip>
          <a:srcRect/>
          <a:stretch>
            <a:fillRect/>
          </a:stretch>
        </p:blipFill>
        <p:spPr bwMode="auto">
          <a:xfrm>
            <a:off x="271745" y="2884437"/>
            <a:ext cx="5738495" cy="3277235"/>
          </a:xfrm>
          <a:prstGeom prst="rect">
            <a:avLst/>
          </a:prstGeom>
          <a:noFill/>
        </p:spPr>
      </p:pic>
    </p:spTree>
    <p:extLst>
      <p:ext uri="{BB962C8B-B14F-4D97-AF65-F5344CB8AC3E}">
        <p14:creationId xmlns:p14="http://schemas.microsoft.com/office/powerpoint/2010/main" val="183481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pic>
        <p:nvPicPr>
          <p:cNvPr id="15" name="Εικόνα 14"/>
          <p:cNvPicPr/>
          <p:nvPr/>
        </p:nvPicPr>
        <p:blipFill rotWithShape="1">
          <a:blip r:embed="rId5">
            <a:extLst>
              <a:ext uri="{28A0092B-C50C-407E-A947-70E740481C1C}">
                <a14:useLocalDpi xmlns:a14="http://schemas.microsoft.com/office/drawing/2010/main" val="0"/>
              </a:ext>
            </a:extLst>
          </a:blip>
          <a:srcRect b="7402"/>
          <a:stretch/>
        </p:blipFill>
        <p:spPr bwMode="auto">
          <a:xfrm>
            <a:off x="1515497" y="2492896"/>
            <a:ext cx="6336704" cy="3528392"/>
          </a:xfrm>
          <a:prstGeom prst="rect">
            <a:avLst/>
          </a:prstGeom>
          <a:noFill/>
          <a:ln>
            <a:solidFill>
              <a:schemeClr val="bg1">
                <a:lumMod val="65000"/>
              </a:schemeClr>
            </a:solidFill>
          </a:ln>
          <a:extLst>
            <a:ext uri="{53640926-AAD7-44D8-BBD7-CCE9431645EC}">
              <a14:shadowObscured xmlns:a14="http://schemas.microsoft.com/office/drawing/2010/main"/>
            </a:ext>
          </a:extLst>
        </p:spPr>
      </p:pic>
      <p:sp>
        <p:nvSpPr>
          <p:cNvPr id="18" name="Rectangle 49"/>
          <p:cNvSpPr/>
          <p:nvPr/>
        </p:nvSpPr>
        <p:spPr>
          <a:xfrm>
            <a:off x="323528" y="1422596"/>
            <a:ext cx="8720642" cy="775970"/>
          </a:xfrm>
          <a:prstGeom prst="rect">
            <a:avLst/>
          </a:prstGeom>
          <a:ln>
            <a:solidFill>
              <a:srgbClr val="4472C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600"/>
              </a:spcAft>
            </a:pPr>
            <a:r>
              <a:rPr lang="el-GR" sz="1600">
                <a:effectLst/>
                <a:latin typeface="Arial" panose="020B0604020202020204" pitchFamily="34" charset="0"/>
                <a:ea typeface="Calibri" panose="020F0502020204030204" pitchFamily="34" charset="0"/>
              </a:rPr>
              <a:t>Ως πολίτης που μετακινείτε και αλληλεπιδρά με την πόλη του Ωραιοκάστρου, θα ήθελα το Ωραιόκαστρο στα επόμενα έτη να αναπτύξει ένα σύστημα μετακινήσεων με κατεύθυνση την:</a:t>
            </a:r>
          </a:p>
        </p:txBody>
      </p:sp>
    </p:spTree>
    <p:extLst>
      <p:ext uri="{BB962C8B-B14F-4D97-AF65-F5344CB8AC3E}">
        <p14:creationId xmlns:p14="http://schemas.microsoft.com/office/powerpoint/2010/main" val="65946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12" name="Rectangle 49"/>
          <p:cNvSpPr/>
          <p:nvPr/>
        </p:nvSpPr>
        <p:spPr>
          <a:xfrm>
            <a:off x="323528" y="1422596"/>
            <a:ext cx="8720642" cy="775970"/>
          </a:xfrm>
          <a:prstGeom prst="rect">
            <a:avLst/>
          </a:prstGeom>
          <a:ln>
            <a:solidFill>
              <a:srgbClr val="4472C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600"/>
              </a:spcAft>
            </a:pPr>
            <a:r>
              <a:rPr lang="el-GR" sz="1600">
                <a:effectLst/>
                <a:latin typeface="Arial" panose="020B0604020202020204" pitchFamily="34" charset="0"/>
                <a:ea typeface="Calibri" panose="020F0502020204030204" pitchFamily="34" charset="0"/>
              </a:rPr>
              <a:t>Ως πολίτης που μετακινείτε και αλληλεπιδρά με την πόλη του Ωραιοκάστρου, θα ήθελα το Ωραιόκαστρο στα επόμενα έτη να αναπτύξει ένα σύστημα μετακινήσεων με κατεύθυνση την:</a:t>
            </a:r>
          </a:p>
        </p:txBody>
      </p:sp>
      <p:pic>
        <p:nvPicPr>
          <p:cNvPr id="16" name="Εικόνα 15"/>
          <p:cNvPicPr/>
          <p:nvPr/>
        </p:nvPicPr>
        <p:blipFill>
          <a:blip r:embed="rId5">
            <a:extLst>
              <a:ext uri="{28A0092B-C50C-407E-A947-70E740481C1C}">
                <a14:useLocalDpi xmlns:a14="http://schemas.microsoft.com/office/drawing/2010/main" val="0"/>
              </a:ext>
            </a:extLst>
          </a:blip>
          <a:srcRect/>
          <a:stretch>
            <a:fillRect/>
          </a:stretch>
        </p:blipFill>
        <p:spPr bwMode="auto">
          <a:xfrm>
            <a:off x="1175026" y="2492896"/>
            <a:ext cx="7017645" cy="3672408"/>
          </a:xfrm>
          <a:prstGeom prst="rect">
            <a:avLst/>
          </a:prstGeom>
          <a:noFill/>
        </p:spPr>
      </p:pic>
    </p:spTree>
    <p:extLst>
      <p:ext uri="{BB962C8B-B14F-4D97-AF65-F5344CB8AC3E}">
        <p14:creationId xmlns:p14="http://schemas.microsoft.com/office/powerpoint/2010/main" val="133544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3"/>
          <a:stretch>
            <a:fillRect/>
          </a:stretch>
        </p:blipFill>
        <p:spPr>
          <a:xfrm>
            <a:off x="6941579" y="179400"/>
            <a:ext cx="2102591" cy="728503"/>
          </a:xfrm>
          <a:prstGeom prst="rect">
            <a:avLst/>
          </a:prstGeom>
        </p:spPr>
      </p:pic>
      <p:graphicFrame>
        <p:nvGraphicFramePr>
          <p:cNvPr id="2" name="Πίνακας 1"/>
          <p:cNvGraphicFramePr>
            <a:graphicFrameLocks noGrp="1"/>
          </p:cNvGraphicFramePr>
          <p:nvPr>
            <p:extLst>
              <p:ext uri="{D42A27DB-BD31-4B8C-83A1-F6EECF244321}">
                <p14:modId xmlns:p14="http://schemas.microsoft.com/office/powerpoint/2010/main" val="432487281"/>
              </p:ext>
            </p:extLst>
          </p:nvPr>
        </p:nvGraphicFramePr>
        <p:xfrm>
          <a:off x="251519" y="1754478"/>
          <a:ext cx="8792651" cy="4732020"/>
        </p:xfrm>
        <a:graphic>
          <a:graphicData uri="http://schemas.openxmlformats.org/drawingml/2006/table">
            <a:tbl>
              <a:tblPr firstRow="1" firstCol="1" bandRow="1">
                <a:tableStyleId>{5C22544A-7EE6-4342-B048-85BDC9FD1C3A}</a:tableStyleId>
              </a:tblPr>
              <a:tblGrid>
                <a:gridCol w="2991433"/>
                <a:gridCol w="5801218"/>
              </a:tblGrid>
              <a:tr h="227026">
                <a:tc gridSpan="2">
                  <a:txBody>
                    <a:bodyPr/>
                    <a:lstStyle/>
                    <a:p>
                      <a:pPr algn="ctr">
                        <a:lnSpc>
                          <a:spcPct val="115000"/>
                        </a:lnSpc>
                        <a:spcAft>
                          <a:spcPts val="0"/>
                        </a:spcAft>
                      </a:pPr>
                      <a:r>
                        <a:rPr lang="el-GR" sz="1400" dirty="0">
                          <a:effectLst/>
                        </a:rPr>
                        <a:t>Ταυτότητα Έρευνας</a:t>
                      </a:r>
                      <a:endParaRPr lang="el-GR" sz="2000" dirty="0">
                        <a:effectLst/>
                        <a:latin typeface="Arial" panose="020B0604020202020204" pitchFamily="34" charset="0"/>
                        <a:ea typeface="Calibri" panose="020F0502020204030204" pitchFamily="34" charset="0"/>
                      </a:endParaRPr>
                    </a:p>
                  </a:txBody>
                  <a:tcPr marL="68580" marR="68580" marT="0" marB="0" anchor="ctr"/>
                </a:tc>
                <a:tc hMerge="1">
                  <a:txBody>
                    <a:bodyPr/>
                    <a:lstStyle/>
                    <a:p>
                      <a:endParaRPr lang="en-US"/>
                    </a:p>
                  </a:txBody>
                  <a:tcPr/>
                </a:tc>
              </a:tr>
              <a:tr h="0">
                <a:tc>
                  <a:txBody>
                    <a:bodyPr/>
                    <a:lstStyle/>
                    <a:p>
                      <a:pPr algn="just">
                        <a:lnSpc>
                          <a:spcPct val="115000"/>
                        </a:lnSpc>
                        <a:spcAft>
                          <a:spcPts val="0"/>
                        </a:spcAft>
                      </a:pPr>
                      <a:r>
                        <a:rPr lang="el-GR" sz="1600">
                          <a:effectLst/>
                        </a:rPr>
                        <a:t>Διεξαγωγή</a:t>
                      </a:r>
                      <a:endParaRPr lang="el-GR" sz="20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a:effectLst/>
                        </a:rPr>
                        <a:t>Δήμος Ωραιοκάστρου</a:t>
                      </a:r>
                      <a:endParaRPr lang="el-GR" sz="2000">
                        <a:effectLst/>
                        <a:latin typeface="Arial" panose="020B0604020202020204" pitchFamily="34" charset="0"/>
                        <a:ea typeface="Calibri" panose="020F0502020204030204" pitchFamily="34" charset="0"/>
                      </a:endParaRPr>
                    </a:p>
                  </a:txBody>
                  <a:tcPr marL="68580" marR="68580" marT="0" marB="0" anchor="ctr"/>
                </a:tc>
              </a:tr>
              <a:tr h="0">
                <a:tc>
                  <a:txBody>
                    <a:bodyPr/>
                    <a:lstStyle/>
                    <a:p>
                      <a:pPr algn="just">
                        <a:lnSpc>
                          <a:spcPct val="115000"/>
                        </a:lnSpc>
                        <a:spcAft>
                          <a:spcPts val="0"/>
                        </a:spcAft>
                      </a:pPr>
                      <a:r>
                        <a:rPr lang="el-GR" sz="1600">
                          <a:effectLst/>
                        </a:rPr>
                        <a:t>Εντολέας</a:t>
                      </a:r>
                      <a:endParaRPr lang="el-GR" sz="20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a:effectLst/>
                        </a:rPr>
                        <a:t>Δήμος Ωραιοκάστρου</a:t>
                      </a:r>
                      <a:endParaRPr lang="el-GR" sz="2000">
                        <a:effectLst/>
                        <a:latin typeface="Arial" panose="020B0604020202020204" pitchFamily="34" charset="0"/>
                        <a:ea typeface="Calibri" panose="020F0502020204030204" pitchFamily="34" charset="0"/>
                      </a:endParaRPr>
                    </a:p>
                  </a:txBody>
                  <a:tcPr marL="68580" marR="68580" marT="0" marB="0" anchor="ctr"/>
                </a:tc>
              </a:tr>
              <a:tr h="0">
                <a:tc>
                  <a:txBody>
                    <a:bodyPr/>
                    <a:lstStyle/>
                    <a:p>
                      <a:pPr algn="just">
                        <a:lnSpc>
                          <a:spcPct val="115000"/>
                        </a:lnSpc>
                        <a:spcAft>
                          <a:spcPts val="0"/>
                        </a:spcAft>
                      </a:pPr>
                      <a:r>
                        <a:rPr lang="el-GR" sz="1600" dirty="0">
                          <a:effectLst/>
                        </a:rPr>
                        <a:t>Αντικείμενο έρευνας</a:t>
                      </a:r>
                      <a:endParaRPr lang="el-GR" sz="2000" dirty="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dirty="0" smtClean="0">
                          <a:effectLst/>
                        </a:rPr>
                        <a:t>Έρευνα μετακινήσεων</a:t>
                      </a:r>
                    </a:p>
                    <a:p>
                      <a:pPr marL="0" algn="l" defTabSz="685800" rtl="0" eaLnBrk="1" latinLnBrk="0" hangingPunct="1">
                        <a:lnSpc>
                          <a:spcPct val="115000"/>
                        </a:lnSpc>
                        <a:spcAft>
                          <a:spcPts val="0"/>
                        </a:spcAft>
                      </a:pPr>
                      <a:r>
                        <a:rPr lang="el-GR" sz="1600" kern="1200" dirty="0" smtClean="0">
                          <a:solidFill>
                            <a:schemeClr val="dk1"/>
                          </a:solidFill>
                          <a:effectLst/>
                          <a:latin typeface="+mn-lt"/>
                          <a:ea typeface="+mn-ea"/>
                          <a:cs typeface="+mn-cs"/>
                        </a:rPr>
                        <a:t>Επιλογή σεναρίου κινητικότητας</a:t>
                      </a:r>
                      <a:endParaRPr lang="el-GR" sz="1600" kern="1200" dirty="0">
                        <a:solidFill>
                          <a:schemeClr val="dk1"/>
                        </a:solidFill>
                        <a:effectLst/>
                        <a:latin typeface="+mn-lt"/>
                        <a:ea typeface="+mn-ea"/>
                        <a:cs typeface="+mn-cs"/>
                      </a:endParaRPr>
                    </a:p>
                  </a:txBody>
                  <a:tcPr marL="68580" marR="68580" marT="0" marB="0" anchor="ctr"/>
                </a:tc>
              </a:tr>
              <a:tr h="0">
                <a:tc>
                  <a:txBody>
                    <a:bodyPr/>
                    <a:lstStyle/>
                    <a:p>
                      <a:pPr algn="just">
                        <a:lnSpc>
                          <a:spcPct val="115000"/>
                        </a:lnSpc>
                        <a:spcAft>
                          <a:spcPts val="0"/>
                        </a:spcAft>
                      </a:pPr>
                      <a:r>
                        <a:rPr lang="el-GR" sz="1600">
                          <a:effectLst/>
                        </a:rPr>
                        <a:t>Περιοχή εκτέλεσης</a:t>
                      </a:r>
                      <a:endParaRPr lang="el-GR" sz="20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a:effectLst/>
                        </a:rPr>
                        <a:t>Διεξαγωγή έρευνας μέσω ηλεκτρονικής υπηρεσίας (google forms) στην περιοχή του Δήμου Ωραιοκάστρου</a:t>
                      </a:r>
                      <a:endParaRPr lang="el-GR" sz="2000">
                        <a:effectLst/>
                        <a:latin typeface="Arial" panose="020B0604020202020204" pitchFamily="34" charset="0"/>
                        <a:ea typeface="Calibri" panose="020F0502020204030204" pitchFamily="34" charset="0"/>
                      </a:endParaRPr>
                    </a:p>
                  </a:txBody>
                  <a:tcPr marL="68580" marR="68580" marT="0" marB="0" anchor="ctr"/>
                </a:tc>
              </a:tr>
              <a:tr h="0">
                <a:tc>
                  <a:txBody>
                    <a:bodyPr/>
                    <a:lstStyle/>
                    <a:p>
                      <a:pPr algn="just">
                        <a:lnSpc>
                          <a:spcPct val="115000"/>
                        </a:lnSpc>
                        <a:spcAft>
                          <a:spcPts val="0"/>
                        </a:spcAft>
                      </a:pPr>
                      <a:r>
                        <a:rPr lang="el-GR" sz="1600">
                          <a:effectLst/>
                        </a:rPr>
                        <a:t>Μέγεθος δείγματος</a:t>
                      </a:r>
                      <a:endParaRPr lang="el-GR" sz="20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a:effectLst/>
                        </a:rPr>
                        <a:t>305 συμμετέχοντες </a:t>
                      </a:r>
                      <a:endParaRPr lang="el-GR" sz="2000">
                        <a:effectLst/>
                        <a:latin typeface="Arial" panose="020B0604020202020204" pitchFamily="34" charset="0"/>
                        <a:ea typeface="Calibri" panose="020F0502020204030204" pitchFamily="34" charset="0"/>
                      </a:endParaRPr>
                    </a:p>
                  </a:txBody>
                  <a:tcPr marL="68580" marR="68580" marT="0" marB="0" anchor="ctr"/>
                </a:tc>
              </a:tr>
              <a:tr h="0">
                <a:tc>
                  <a:txBody>
                    <a:bodyPr/>
                    <a:lstStyle/>
                    <a:p>
                      <a:pPr algn="just">
                        <a:lnSpc>
                          <a:spcPct val="115000"/>
                        </a:lnSpc>
                        <a:spcAft>
                          <a:spcPts val="0"/>
                        </a:spcAft>
                      </a:pPr>
                      <a:r>
                        <a:rPr lang="el-GR" sz="1600">
                          <a:effectLst/>
                        </a:rPr>
                        <a:t>Μέθοδος δειγματοληψίας</a:t>
                      </a:r>
                      <a:endParaRPr lang="el-GR" sz="20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a:effectLst/>
                        </a:rPr>
                        <a:t>Τυχαία δειγματοληψία. Το δείγμα αποτελεί τμήμα του συνολικού πληθυσμού του Δήμου</a:t>
                      </a:r>
                      <a:endParaRPr lang="el-GR" sz="2000">
                        <a:effectLst/>
                        <a:latin typeface="Arial" panose="020B0604020202020204" pitchFamily="34" charset="0"/>
                        <a:ea typeface="Calibri" panose="020F0502020204030204" pitchFamily="34" charset="0"/>
                      </a:endParaRPr>
                    </a:p>
                  </a:txBody>
                  <a:tcPr marL="68580" marR="68580" marT="0" marB="0" anchor="ctr"/>
                </a:tc>
              </a:tr>
              <a:tr h="0">
                <a:tc>
                  <a:txBody>
                    <a:bodyPr/>
                    <a:lstStyle/>
                    <a:p>
                      <a:pPr algn="just">
                        <a:lnSpc>
                          <a:spcPct val="115000"/>
                        </a:lnSpc>
                        <a:spcAft>
                          <a:spcPts val="0"/>
                        </a:spcAft>
                      </a:pPr>
                      <a:r>
                        <a:rPr lang="el-GR" sz="1600">
                          <a:effectLst/>
                        </a:rPr>
                        <a:t>Χρονικό διάστημα συλλογής</a:t>
                      </a:r>
                      <a:endParaRPr lang="el-GR" sz="20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a:effectLst/>
                        </a:rPr>
                        <a:t>20 Δεκεμβρίου 2019  – 4 Φεβρουαρίου 2020</a:t>
                      </a:r>
                      <a:endParaRPr lang="el-GR" sz="2000">
                        <a:effectLst/>
                        <a:latin typeface="Arial" panose="020B0604020202020204" pitchFamily="34" charset="0"/>
                        <a:ea typeface="Calibri" panose="020F0502020204030204" pitchFamily="34" charset="0"/>
                      </a:endParaRPr>
                    </a:p>
                  </a:txBody>
                  <a:tcPr marL="68580" marR="68580" marT="0" marB="0" anchor="ctr"/>
                </a:tc>
              </a:tr>
              <a:tr h="0">
                <a:tc>
                  <a:txBody>
                    <a:bodyPr/>
                    <a:lstStyle/>
                    <a:p>
                      <a:pPr algn="just">
                        <a:lnSpc>
                          <a:spcPct val="115000"/>
                        </a:lnSpc>
                        <a:spcAft>
                          <a:spcPts val="0"/>
                        </a:spcAft>
                      </a:pPr>
                      <a:r>
                        <a:rPr lang="el-GR" sz="1600">
                          <a:effectLst/>
                        </a:rPr>
                        <a:t>Μέθοδος συλλογής στοιχείων</a:t>
                      </a:r>
                      <a:endParaRPr lang="el-GR" sz="20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a:effectLst/>
                        </a:rPr>
                        <a:t>Συλλογή απαντήσεων με χρήση ημιδομημένου ερωτηματολογίου μέσω ηλεκτρονικής φόρμας ερωτηματολογίου (google forms)</a:t>
                      </a:r>
                      <a:endParaRPr lang="el-GR" sz="2000">
                        <a:effectLst/>
                        <a:latin typeface="Arial" panose="020B0604020202020204" pitchFamily="34" charset="0"/>
                        <a:ea typeface="Calibri" panose="020F0502020204030204" pitchFamily="34" charset="0"/>
                      </a:endParaRPr>
                    </a:p>
                  </a:txBody>
                  <a:tcPr marL="68580" marR="68580" marT="0" marB="0" anchor="ctr"/>
                </a:tc>
              </a:tr>
              <a:tr h="0">
                <a:tc>
                  <a:txBody>
                    <a:bodyPr/>
                    <a:lstStyle/>
                    <a:p>
                      <a:pPr algn="just">
                        <a:lnSpc>
                          <a:spcPct val="115000"/>
                        </a:lnSpc>
                        <a:spcAft>
                          <a:spcPts val="0"/>
                        </a:spcAft>
                      </a:pPr>
                      <a:r>
                        <a:rPr lang="el-GR" sz="1600">
                          <a:effectLst/>
                        </a:rPr>
                        <a:t>Συνεντευκτές</a:t>
                      </a:r>
                      <a:endParaRPr lang="el-GR" sz="20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a:effectLst/>
                        </a:rPr>
                        <a:t>Συμπλήρωση ηλεκτρονικής φόρμας από τους ίδιους τους ερωτώμενους</a:t>
                      </a:r>
                      <a:endParaRPr lang="el-GR" sz="2000">
                        <a:effectLst/>
                        <a:latin typeface="Arial" panose="020B0604020202020204" pitchFamily="34" charset="0"/>
                        <a:ea typeface="Calibri" panose="020F0502020204030204" pitchFamily="34" charset="0"/>
                      </a:endParaRPr>
                    </a:p>
                  </a:txBody>
                  <a:tcPr marL="68580" marR="68580" marT="0" marB="0" anchor="ctr"/>
                </a:tc>
              </a:tr>
              <a:tr h="0">
                <a:tc>
                  <a:txBody>
                    <a:bodyPr/>
                    <a:lstStyle/>
                    <a:p>
                      <a:pPr algn="l">
                        <a:lnSpc>
                          <a:spcPct val="115000"/>
                        </a:lnSpc>
                        <a:spcAft>
                          <a:spcPts val="0"/>
                        </a:spcAft>
                      </a:pPr>
                      <a:r>
                        <a:rPr lang="el-GR" sz="1600">
                          <a:effectLst/>
                        </a:rPr>
                        <a:t>Συμβουλευτική &amp; Τεχνική Υποστήριξη</a:t>
                      </a:r>
                      <a:endParaRPr lang="el-GR" sz="2000">
                        <a:effectLst/>
                        <a:latin typeface="Arial" panose="020B0604020202020204" pitchFamily="34" charset="0"/>
                        <a:ea typeface="Calibri" panose="020F0502020204030204" pitchFamily="34" charset="0"/>
                      </a:endParaRPr>
                    </a:p>
                  </a:txBody>
                  <a:tcPr marL="68580" marR="68580" marT="0" marB="0" anchor="ctr"/>
                </a:tc>
                <a:tc>
                  <a:txBody>
                    <a:bodyPr/>
                    <a:lstStyle/>
                    <a:p>
                      <a:pPr algn="l">
                        <a:lnSpc>
                          <a:spcPct val="115000"/>
                        </a:lnSpc>
                        <a:spcAft>
                          <a:spcPts val="0"/>
                        </a:spcAft>
                      </a:pPr>
                      <a:r>
                        <a:rPr lang="el-GR" sz="1600" dirty="0">
                          <a:effectLst/>
                        </a:rPr>
                        <a:t>LEVER Σύμβουλοι Ανάπτυξης Α.Ε.</a:t>
                      </a:r>
                      <a:endParaRPr lang="el-GR" sz="2000" dirty="0">
                        <a:effectLst/>
                        <a:latin typeface="Arial" panose="020B0604020202020204" pitchFamily="34" charset="0"/>
                        <a:ea typeface="Calibri" panose="020F0502020204030204" pitchFamily="34" charset="0"/>
                      </a:endParaRPr>
                    </a:p>
                  </a:txBody>
                  <a:tcPr marL="68580" marR="68580" marT="0" marB="0" anchor="ctr"/>
                </a:tc>
              </a:tr>
            </a:tbl>
          </a:graphicData>
        </a:graphic>
      </p:graphicFrame>
      <p:sp>
        <p:nvSpPr>
          <p:cNvPr id="5" name="Rectangle 1"/>
          <p:cNvSpPr>
            <a:spLocks noChangeArrowheads="1"/>
          </p:cNvSpPr>
          <p:nvPr/>
        </p:nvSpPr>
        <p:spPr bwMode="auto">
          <a:xfrm>
            <a:off x="251520" y="1169703"/>
            <a:ext cx="85689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Συνολικά υπήρξαν 337 τοποθετήσεις, από τις</a:t>
            </a:r>
            <a:r>
              <a:rPr kumimoji="0" lang="el-GR" altLang="el-GR" sz="1600" b="0"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οποίες οι 305 </a:t>
            </a:r>
            <a:r>
              <a:rPr kumimoji="0" lang="el-GR" altLang="el-G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ήταν ολοκληρωμένες και ικανές προς επεξεργασία. </a:t>
            </a:r>
            <a:endParaRPr kumimoji="0" lang="el-GR" altLang="el-GR"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737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2" name="Ορθογώνιο 1"/>
          <p:cNvSpPr/>
          <p:nvPr/>
        </p:nvSpPr>
        <p:spPr>
          <a:xfrm>
            <a:off x="23563" y="1374633"/>
            <a:ext cx="8930314" cy="2862322"/>
          </a:xfrm>
          <a:prstGeom prst="rect">
            <a:avLst/>
          </a:prstGeom>
        </p:spPr>
        <p:txBody>
          <a:bodyPr wrap="square">
            <a:spAutoFit/>
          </a:bodyPr>
          <a:lstStyle/>
          <a:p>
            <a:pPr algn="just"/>
            <a:r>
              <a:rPr lang="el-GR" dirty="0"/>
              <a:t>Απαραίτητη προϋπόθεση για την επιλογή του καταλληλότερου μελλοντικού σεναρίου κινητικότητας για την πόλη του Ωραιοκάστρου, αλλά και στη συνέχεια για τον προσδιορισμό των κατάλληλων μέτρων με σειρά αναγκαιότητας, τόσο χρονική όσο και οικονομική, είναι η ορθολογική ιεράρχηση των αναγκών και κατά συνέπεια των αξόνων στρατηγικής του ΣΒΑΚ. Ο καθορισμός με άλλα λόγια, των τομέων κινητικότητας που θα πρέπει αρχικά να επικεντρωθεί η προσπάθεια του ΣΒΑΚ  προκειμένου να αντιμετωπίσει κατά προτεραιότητα τα προβλήματα που έχουν επισημανθεί μέσα από τις διαδικασίες της αξιολόγησης της υφιστάμενης κατάστασης, των εργασιών του συμμετοχικού σχεδιασμού και των επισημάνσεων του δικτύου εμπλεκομένων φορέων καθώς επίσης και των απόψεων των αρμόδιων υπηρεσιών του Δήμου.</a:t>
            </a:r>
            <a:endParaRPr lang="en-US" dirty="0"/>
          </a:p>
        </p:txBody>
      </p:sp>
    </p:spTree>
    <p:extLst>
      <p:ext uri="{BB962C8B-B14F-4D97-AF65-F5344CB8AC3E}">
        <p14:creationId xmlns:p14="http://schemas.microsoft.com/office/powerpoint/2010/main" val="184859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3" name="Ορθογώνιο 2"/>
          <p:cNvSpPr/>
          <p:nvPr/>
        </p:nvSpPr>
        <p:spPr>
          <a:xfrm>
            <a:off x="113856" y="1422596"/>
            <a:ext cx="8930314" cy="3139321"/>
          </a:xfrm>
          <a:prstGeom prst="rect">
            <a:avLst/>
          </a:prstGeom>
        </p:spPr>
        <p:txBody>
          <a:bodyPr wrap="square">
            <a:spAutoFit/>
          </a:bodyPr>
          <a:lstStyle/>
          <a:p>
            <a:pPr algn="just"/>
            <a:r>
              <a:rPr lang="el-GR" dirty="0"/>
              <a:t>H Ιεραρχική Ανάλυση Αποφάσεων είναι μια τεχνική η οποία αναπτύχθηκε στο </a:t>
            </a:r>
            <a:r>
              <a:rPr lang="el-GR" dirty="0" err="1" smtClean="0"/>
              <a:t>Wharton</a:t>
            </a:r>
            <a:r>
              <a:rPr lang="el-GR" dirty="0" smtClean="0"/>
              <a:t> </a:t>
            </a:r>
            <a:r>
              <a:rPr lang="el-GR" dirty="0" err="1" smtClean="0"/>
              <a:t>School</a:t>
            </a:r>
            <a:r>
              <a:rPr lang="el-GR" dirty="0" smtClean="0"/>
              <a:t> </a:t>
            </a:r>
            <a:r>
              <a:rPr lang="el-GR" dirty="0"/>
              <a:t>of </a:t>
            </a:r>
            <a:r>
              <a:rPr lang="el-GR" dirty="0" err="1"/>
              <a:t>Business</a:t>
            </a:r>
            <a:r>
              <a:rPr lang="el-GR" dirty="0" smtClean="0"/>
              <a:t>. </a:t>
            </a:r>
            <a:endParaRPr lang="el-GR" dirty="0"/>
          </a:p>
          <a:p>
            <a:pPr algn="just"/>
            <a:r>
              <a:rPr lang="el-GR" dirty="0"/>
              <a:t>Είναι μια τεχνική αντιμετώπισης περίπλοκων προβλημάτων απόφασης, βασιζόμενη στα μαθηματικά αλλά και στην ανθρώπινη ψυχολογία σε ένα αποτελεσματικό πλαίσιο επίλυσης </a:t>
            </a:r>
            <a:r>
              <a:rPr lang="el-GR" dirty="0" err="1"/>
              <a:t>πολυκριτήριων</a:t>
            </a:r>
            <a:r>
              <a:rPr lang="el-GR" dirty="0"/>
              <a:t> προβλημάτων. Η μεθοδολογία της βασίζεται σε μια ομάδα αξιωμάτων τα οποία:</a:t>
            </a:r>
          </a:p>
          <a:p>
            <a:pPr marL="285750" indent="-285750" algn="just">
              <a:buFont typeface="Arial" panose="020B0604020202020204" pitchFamily="34" charset="0"/>
              <a:buChar char="•"/>
            </a:pPr>
            <a:r>
              <a:rPr lang="el-GR" dirty="0" smtClean="0"/>
              <a:t>οριοθετούν </a:t>
            </a:r>
            <a:r>
              <a:rPr lang="el-GR" dirty="0"/>
              <a:t>με σαφήνεια το πεδίο ενός </a:t>
            </a:r>
            <a:r>
              <a:rPr lang="el-GR" dirty="0" smtClean="0"/>
              <a:t>προβλήματος</a:t>
            </a:r>
          </a:p>
          <a:p>
            <a:pPr marL="285750" indent="-285750" algn="just">
              <a:buFont typeface="Arial" panose="020B0604020202020204" pitchFamily="34" charset="0"/>
              <a:buChar char="•"/>
            </a:pPr>
            <a:r>
              <a:rPr lang="el-GR" dirty="0" smtClean="0"/>
              <a:t>αναπαριστούν </a:t>
            </a:r>
            <a:r>
              <a:rPr lang="el-GR" dirty="0"/>
              <a:t>τη δομή </a:t>
            </a:r>
            <a:r>
              <a:rPr lang="el-GR" dirty="0" smtClean="0"/>
              <a:t>του</a:t>
            </a:r>
          </a:p>
          <a:p>
            <a:pPr marL="285750" indent="-285750" algn="just">
              <a:buFont typeface="Arial" panose="020B0604020202020204" pitchFamily="34" charset="0"/>
              <a:buChar char="•"/>
            </a:pPr>
            <a:r>
              <a:rPr lang="el-GR" dirty="0" err="1" smtClean="0"/>
              <a:t>ποσοτικοποιούν</a:t>
            </a:r>
            <a:r>
              <a:rPr lang="el-GR" dirty="0" smtClean="0"/>
              <a:t> </a:t>
            </a:r>
            <a:r>
              <a:rPr lang="el-GR" dirty="0"/>
              <a:t>τις πληροφορίες </a:t>
            </a:r>
            <a:r>
              <a:rPr lang="el-GR" dirty="0" smtClean="0"/>
              <a:t>του</a:t>
            </a:r>
          </a:p>
          <a:p>
            <a:pPr marL="285750" indent="-285750" algn="just">
              <a:buFont typeface="Arial" panose="020B0604020202020204" pitchFamily="34" charset="0"/>
              <a:buChar char="•"/>
            </a:pPr>
            <a:r>
              <a:rPr lang="el-GR" dirty="0" smtClean="0"/>
              <a:t>συσχετίζουν </a:t>
            </a:r>
            <a:r>
              <a:rPr lang="el-GR" dirty="0"/>
              <a:t>τα επιμέρους στοιχεία του προβλήματος με απώτερους στόχους </a:t>
            </a:r>
            <a:r>
              <a:rPr lang="el-GR" dirty="0" smtClean="0"/>
              <a:t>και</a:t>
            </a:r>
          </a:p>
          <a:p>
            <a:pPr marL="285750" indent="-285750" algn="just">
              <a:buFont typeface="Arial" panose="020B0604020202020204" pitchFamily="34" charset="0"/>
              <a:buChar char="•"/>
            </a:pPr>
            <a:r>
              <a:rPr lang="el-GR" dirty="0" smtClean="0"/>
              <a:t>αξιολογούν </a:t>
            </a:r>
            <a:r>
              <a:rPr lang="el-GR" dirty="0"/>
              <a:t>εναλλακτικές </a:t>
            </a:r>
            <a:r>
              <a:rPr lang="el-GR" dirty="0" smtClean="0"/>
              <a:t>λύσεις</a:t>
            </a:r>
            <a:endParaRPr lang="el-GR" dirty="0"/>
          </a:p>
        </p:txBody>
      </p:sp>
      <p:graphicFrame>
        <p:nvGraphicFramePr>
          <p:cNvPr id="11" name="Διάγραμμα 10"/>
          <p:cNvGraphicFramePr/>
          <p:nvPr>
            <p:extLst>
              <p:ext uri="{D42A27DB-BD31-4B8C-83A1-F6EECF244321}">
                <p14:modId xmlns:p14="http://schemas.microsoft.com/office/powerpoint/2010/main" val="2438067883"/>
              </p:ext>
            </p:extLst>
          </p:nvPr>
        </p:nvGraphicFramePr>
        <p:xfrm>
          <a:off x="935596" y="4576753"/>
          <a:ext cx="7200800" cy="21282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5962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2" name="Ορθογώνιο 1"/>
          <p:cNvSpPr/>
          <p:nvPr/>
        </p:nvSpPr>
        <p:spPr>
          <a:xfrm>
            <a:off x="251520" y="1377316"/>
            <a:ext cx="3824098" cy="3407087"/>
          </a:xfrm>
          <a:prstGeom prst="rect">
            <a:avLst/>
          </a:prstGeom>
        </p:spPr>
        <p:txBody>
          <a:bodyPr wrap="square">
            <a:spAutoFit/>
          </a:bodyPr>
          <a:lstStyle/>
          <a:p>
            <a:pPr algn="just">
              <a:lnSpc>
                <a:spcPct val="115000"/>
              </a:lnSpc>
              <a:spcAft>
                <a:spcPts val="600"/>
              </a:spcAft>
            </a:pPr>
            <a:r>
              <a:rPr lang="el-GR" sz="1600" b="1" dirty="0" smtClean="0">
                <a:latin typeface="Arial" panose="020B0604020202020204" pitchFamily="34" charset="0"/>
                <a:ea typeface="Calibri" panose="020F0502020204030204" pitchFamily="34" charset="0"/>
              </a:rPr>
              <a:t>Προτεραιότητες</a:t>
            </a:r>
            <a:r>
              <a:rPr lang="el-GR" sz="1600" b="1" dirty="0">
                <a:latin typeface="Arial" panose="020B0604020202020204" pitchFamily="34" charset="0"/>
                <a:ea typeface="Calibri" panose="020F0502020204030204" pitchFamily="34" charset="0"/>
              </a:rPr>
              <a:t>:</a:t>
            </a:r>
          </a:p>
          <a:p>
            <a:pPr marL="342900" lvl="0" indent="-342900">
              <a:buFont typeface="Symbol" panose="05050102010706020507" pitchFamily="18" charset="2"/>
              <a:buChar char=""/>
            </a:pPr>
            <a:r>
              <a:rPr lang="el-GR" sz="1600" dirty="0"/>
              <a:t>Αναβάθμιση συνθηκών οδικής ασφάλειας</a:t>
            </a:r>
          </a:p>
          <a:p>
            <a:pPr marL="342900" lvl="0" indent="-342900">
              <a:buFont typeface="Symbol" panose="05050102010706020507" pitchFamily="18" charset="2"/>
              <a:buChar char=""/>
            </a:pPr>
            <a:r>
              <a:rPr lang="el-GR" sz="1600" dirty="0"/>
              <a:t>Ενίσχυση υποδομών πεζής μετακίνησης</a:t>
            </a:r>
          </a:p>
          <a:p>
            <a:pPr marL="342900" lvl="0" indent="-342900">
              <a:buFont typeface="Symbol" panose="05050102010706020507" pitchFamily="18" charset="2"/>
              <a:buChar char=""/>
            </a:pPr>
            <a:r>
              <a:rPr lang="el-GR" sz="1600" dirty="0"/>
              <a:t>Ενίσχυση υποδομών ποδηλάτων</a:t>
            </a:r>
          </a:p>
          <a:p>
            <a:pPr marL="342900" lvl="0" indent="-342900">
              <a:buFont typeface="Symbol" panose="05050102010706020507" pitchFamily="18" charset="2"/>
              <a:buChar char=""/>
            </a:pPr>
            <a:r>
              <a:rPr lang="el-GR" sz="1600" dirty="0"/>
              <a:t>Βελτίωση διαχείρισης της μηχανοκίνητης κυκλοφορίας </a:t>
            </a:r>
          </a:p>
          <a:p>
            <a:pPr marL="342900" lvl="0" indent="-342900">
              <a:buFont typeface="Symbol" panose="05050102010706020507" pitchFamily="18" charset="2"/>
              <a:buChar char=""/>
            </a:pPr>
            <a:r>
              <a:rPr lang="el-GR" sz="1600" dirty="0"/>
              <a:t>Βελτίωση διαχείρισης της στάθμευσης</a:t>
            </a:r>
          </a:p>
          <a:p>
            <a:pPr marL="342900" lvl="0" indent="-342900">
              <a:buFont typeface="Symbol" panose="05050102010706020507" pitchFamily="18" charset="2"/>
              <a:buChar char=""/>
            </a:pPr>
            <a:r>
              <a:rPr lang="el-GR" sz="1600" dirty="0"/>
              <a:t>Οργάνωση και διαχείριση εμπορευματικών μεταφορών</a:t>
            </a:r>
          </a:p>
          <a:p>
            <a:pPr marL="342900" lvl="0" indent="-342900">
              <a:buFont typeface="Symbol" panose="05050102010706020507" pitchFamily="18" charset="2"/>
              <a:buChar char=""/>
            </a:pPr>
            <a:r>
              <a:rPr lang="el-GR" sz="1600" dirty="0"/>
              <a:t>Βελτίωση δημόσιων αστικών συγκοινωνιών</a:t>
            </a:r>
            <a:endParaRPr lang="el-GR" sz="1600" dirty="0">
              <a:effectLst/>
            </a:endParaRPr>
          </a:p>
        </p:txBody>
      </p:sp>
      <p:sp>
        <p:nvSpPr>
          <p:cNvPr id="4" name="Ορθογώνιο 3"/>
          <p:cNvSpPr/>
          <p:nvPr/>
        </p:nvSpPr>
        <p:spPr>
          <a:xfrm>
            <a:off x="4967654" y="1377316"/>
            <a:ext cx="3852818" cy="2739211"/>
          </a:xfrm>
          <a:prstGeom prst="rect">
            <a:avLst/>
          </a:prstGeom>
        </p:spPr>
        <p:txBody>
          <a:bodyPr wrap="square">
            <a:spAutoFit/>
          </a:bodyPr>
          <a:lstStyle/>
          <a:p>
            <a:r>
              <a:rPr lang="el-GR" b="1" dirty="0" smtClean="0"/>
              <a:t>Κριτήρια </a:t>
            </a:r>
            <a:r>
              <a:rPr lang="el-GR" b="1" dirty="0"/>
              <a:t>που αποτελούν και τις βασικές συνιστώσες των αρχών της βιώσιμης αστικής κινητικότητας</a:t>
            </a:r>
            <a:r>
              <a:rPr lang="el-GR" dirty="0"/>
              <a:t>:</a:t>
            </a:r>
          </a:p>
          <a:p>
            <a:pPr marL="285750" indent="-285750">
              <a:buFont typeface="Arial" panose="020B0604020202020204" pitchFamily="34" charset="0"/>
              <a:buChar char="•"/>
            </a:pPr>
            <a:r>
              <a:rPr lang="el-GR" sz="1600" dirty="0" smtClean="0"/>
              <a:t>Ποιότητα αέρα</a:t>
            </a:r>
          </a:p>
          <a:p>
            <a:pPr marL="285750" indent="-285750">
              <a:buFont typeface="Arial" panose="020B0604020202020204" pitchFamily="34" charset="0"/>
              <a:buChar char="•"/>
            </a:pPr>
            <a:r>
              <a:rPr lang="el-GR" sz="1600" dirty="0" smtClean="0"/>
              <a:t>Οδική ασφάλεια</a:t>
            </a:r>
          </a:p>
          <a:p>
            <a:pPr marL="285750" indent="-285750">
              <a:buFont typeface="Arial" panose="020B0604020202020204" pitchFamily="34" charset="0"/>
              <a:buChar char="•"/>
            </a:pPr>
            <a:r>
              <a:rPr lang="el-GR" sz="1600" dirty="0" smtClean="0"/>
              <a:t>Προσβασιμότητα</a:t>
            </a:r>
          </a:p>
          <a:p>
            <a:pPr marL="285750" indent="-285750">
              <a:buFont typeface="Arial" panose="020B0604020202020204" pitchFamily="34" charset="0"/>
              <a:buChar char="•"/>
            </a:pPr>
            <a:r>
              <a:rPr lang="el-GR" sz="1600" dirty="0" smtClean="0"/>
              <a:t>Υγεία </a:t>
            </a:r>
          </a:p>
          <a:p>
            <a:pPr marL="285750" indent="-285750">
              <a:buFont typeface="Arial" panose="020B0604020202020204" pitchFamily="34" charset="0"/>
              <a:buChar char="•"/>
            </a:pPr>
            <a:r>
              <a:rPr lang="el-GR" sz="1600" dirty="0" smtClean="0"/>
              <a:t>Αστική </a:t>
            </a:r>
            <a:r>
              <a:rPr lang="el-GR" sz="1600" dirty="0"/>
              <a:t>ανάπλαση – </a:t>
            </a:r>
            <a:r>
              <a:rPr lang="el-GR" sz="1600" dirty="0" smtClean="0"/>
              <a:t>αναζωογόνηση</a:t>
            </a:r>
          </a:p>
          <a:p>
            <a:pPr marL="285750" indent="-285750">
              <a:buFont typeface="Arial" panose="020B0604020202020204" pitchFamily="34" charset="0"/>
              <a:buChar char="•"/>
            </a:pPr>
            <a:r>
              <a:rPr lang="el-GR" sz="1600" dirty="0" smtClean="0"/>
              <a:t>Νέες τεχνολογίες</a:t>
            </a:r>
          </a:p>
          <a:p>
            <a:pPr marL="285750" indent="-285750">
              <a:buFont typeface="Arial" panose="020B0604020202020204" pitchFamily="34" charset="0"/>
              <a:buChar char="•"/>
            </a:pPr>
            <a:r>
              <a:rPr lang="el-GR" sz="1600" dirty="0" smtClean="0"/>
              <a:t>Αποσυμφόρηση </a:t>
            </a:r>
            <a:r>
              <a:rPr lang="el-GR" sz="1600" dirty="0"/>
              <a:t>οδών</a:t>
            </a:r>
          </a:p>
        </p:txBody>
      </p:sp>
    </p:spTree>
    <p:extLst>
      <p:ext uri="{BB962C8B-B14F-4D97-AF65-F5344CB8AC3E}">
        <p14:creationId xmlns:p14="http://schemas.microsoft.com/office/powerpoint/2010/main" val="79555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graphicFrame>
        <p:nvGraphicFramePr>
          <p:cNvPr id="3" name="Πίνακας 2"/>
          <p:cNvGraphicFramePr>
            <a:graphicFrameLocks noGrp="1"/>
          </p:cNvGraphicFramePr>
          <p:nvPr>
            <p:extLst>
              <p:ext uri="{D42A27DB-BD31-4B8C-83A1-F6EECF244321}">
                <p14:modId xmlns:p14="http://schemas.microsoft.com/office/powerpoint/2010/main" val="68076835"/>
              </p:ext>
            </p:extLst>
          </p:nvPr>
        </p:nvGraphicFramePr>
        <p:xfrm>
          <a:off x="251520" y="1404505"/>
          <a:ext cx="8628067" cy="2364905"/>
        </p:xfrm>
        <a:graphic>
          <a:graphicData uri="http://schemas.openxmlformats.org/drawingml/2006/table">
            <a:tbl>
              <a:tblPr firstRow="1" firstCol="1" bandRow="1"/>
              <a:tblGrid>
                <a:gridCol w="1556317"/>
                <a:gridCol w="888239"/>
                <a:gridCol w="983679"/>
                <a:gridCol w="983679"/>
                <a:gridCol w="910472"/>
                <a:gridCol w="1056885"/>
                <a:gridCol w="983679"/>
                <a:gridCol w="1265117"/>
              </a:tblGrid>
              <a:tr h="196783">
                <a:tc>
                  <a:txBody>
                    <a:bodyPr/>
                    <a:lstStyle/>
                    <a:p>
                      <a:pPr>
                        <a:lnSpc>
                          <a:spcPct val="115000"/>
                        </a:lnSpc>
                      </a:pPr>
                      <a:endParaRPr lang="el-GR" sz="900">
                        <a:effectLst/>
                        <a:latin typeface="Calibri" panose="020F0502020204030204" pitchFamily="34" charset="0"/>
                      </a:endParaRPr>
                    </a:p>
                  </a:txBody>
                  <a:tcPr marL="53533" marR="53533"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Ποιότητα αέρα</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Οδική ασφάλεια</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Προσβασιμότητα</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Υγεία Πολιτών</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Αστική ανάπλαση</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Νέες τεχνολογίες</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Αποσυμφόρηση οδών</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205210">
                <a:tc>
                  <a:txBody>
                    <a:bodyPr/>
                    <a:lstStyle/>
                    <a:p>
                      <a:pPr>
                        <a:lnSpc>
                          <a:spcPct val="115000"/>
                        </a:lnSpc>
                      </a:pPr>
                      <a:endParaRPr lang="el-GR" sz="900">
                        <a:effectLst/>
                        <a:latin typeface="Calibri" panose="020F0502020204030204" pitchFamily="34" charset="0"/>
                      </a:endParaRPr>
                    </a:p>
                  </a:txBody>
                  <a:tcPr marL="53533" marR="5353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9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0,25</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0,23</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0,07</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273613">
                <a:tc>
                  <a:txBody>
                    <a:bodyPr/>
                    <a:lstStyle/>
                    <a:p>
                      <a:pPr algn="l">
                        <a:lnSpc>
                          <a:spcPct val="115000"/>
                        </a:lnSpc>
                        <a:spcAft>
                          <a:spcPts val="0"/>
                        </a:spcAft>
                      </a:pPr>
                      <a:r>
                        <a:rPr lang="el-GR" sz="800" i="1">
                          <a:solidFill>
                            <a:srgbClr val="FFFFFF"/>
                          </a:solidFill>
                          <a:effectLst/>
                          <a:latin typeface="Arial" panose="020B0604020202020204" pitchFamily="34" charset="0"/>
                          <a:ea typeface="Calibri" panose="020F0502020204030204" pitchFamily="34" charset="0"/>
                        </a:rPr>
                        <a:t>Αναβάθμιση συνθηκών οδικής ασφάλειας</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15000"/>
                        </a:lnSpc>
                        <a:spcAft>
                          <a:spcPts val="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0,0382</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0,3976</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0,0497</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0,0924</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0,1073</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0,0271</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0,0203</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13">
                <a:tc>
                  <a:txBody>
                    <a:bodyPr/>
                    <a:lstStyle/>
                    <a:p>
                      <a:pPr algn="l">
                        <a:lnSpc>
                          <a:spcPct val="115000"/>
                        </a:lnSpc>
                        <a:spcAft>
                          <a:spcPts val="0"/>
                        </a:spcAft>
                      </a:pPr>
                      <a:r>
                        <a:rPr lang="el-GR" sz="800" i="1">
                          <a:solidFill>
                            <a:srgbClr val="FFFFFF"/>
                          </a:solidFill>
                          <a:effectLst/>
                          <a:latin typeface="Arial" panose="020B0604020202020204" pitchFamily="34" charset="0"/>
                          <a:ea typeface="Calibri" panose="020F0502020204030204" pitchFamily="34" charset="0"/>
                        </a:rPr>
                        <a:t>Ενίσχυση υποδομών πεζής μετακίνησης</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0,4081</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0,2957</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0,2978</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0,4339</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0,4485</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0,0423</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0,0876</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13">
                <a:tc>
                  <a:txBody>
                    <a:bodyPr/>
                    <a:lstStyle/>
                    <a:p>
                      <a:pPr algn="l">
                        <a:lnSpc>
                          <a:spcPct val="115000"/>
                        </a:lnSpc>
                        <a:spcAft>
                          <a:spcPts val="0"/>
                        </a:spcAft>
                      </a:pPr>
                      <a:r>
                        <a:rPr lang="el-GR" sz="800" i="1">
                          <a:solidFill>
                            <a:srgbClr val="FFFFFF"/>
                          </a:solidFill>
                          <a:effectLst/>
                          <a:latin typeface="Arial" panose="020B0604020202020204" pitchFamily="34" charset="0"/>
                          <a:ea typeface="Calibri" panose="020F0502020204030204" pitchFamily="34" charset="0"/>
                        </a:rPr>
                        <a:t>Ενίσυχση υποδομών ποδηλάτων</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0,2440</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0,1522</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0,2198</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0,2657</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0,1978</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0,0423</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0,0578</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13">
                <a:tc>
                  <a:txBody>
                    <a:bodyPr/>
                    <a:lstStyle/>
                    <a:p>
                      <a:pPr algn="l">
                        <a:lnSpc>
                          <a:spcPct val="115000"/>
                        </a:lnSpc>
                        <a:spcAft>
                          <a:spcPts val="0"/>
                        </a:spcAft>
                      </a:pPr>
                      <a:r>
                        <a:rPr lang="el-GR" sz="800" i="1">
                          <a:solidFill>
                            <a:srgbClr val="FFFFFF"/>
                          </a:solidFill>
                          <a:effectLst/>
                          <a:latin typeface="Arial" panose="020B0604020202020204" pitchFamily="34" charset="0"/>
                          <a:ea typeface="Calibri" panose="020F0502020204030204" pitchFamily="34" charset="0"/>
                        </a:rPr>
                        <a:t>Βελτίωση διαχείρισης της μηχανοκίνητης κυκλοφορίας </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0,0292</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0,0329</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0,0622</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0,0293</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0,0203</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0,2423</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0,1642</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13">
                <a:tc>
                  <a:txBody>
                    <a:bodyPr/>
                    <a:lstStyle/>
                    <a:p>
                      <a:pPr algn="l">
                        <a:lnSpc>
                          <a:spcPct val="115000"/>
                        </a:lnSpc>
                        <a:spcAft>
                          <a:spcPts val="0"/>
                        </a:spcAft>
                      </a:pPr>
                      <a:r>
                        <a:rPr lang="el-GR" sz="800" i="1">
                          <a:solidFill>
                            <a:srgbClr val="FFFFFF"/>
                          </a:solidFill>
                          <a:effectLst/>
                          <a:latin typeface="Arial" panose="020B0604020202020204" pitchFamily="34" charset="0"/>
                          <a:ea typeface="Calibri" panose="020F0502020204030204" pitchFamily="34" charset="0"/>
                        </a:rPr>
                        <a:t>Βελτίωση διαχείρησης της στάθμευσης</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0,0601</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0,0413</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0,0908</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0,0487</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0,0582</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0,3154</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0,0978</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13">
                <a:tc>
                  <a:txBody>
                    <a:bodyPr/>
                    <a:lstStyle/>
                    <a:p>
                      <a:pPr algn="l">
                        <a:lnSpc>
                          <a:spcPct val="115000"/>
                        </a:lnSpc>
                        <a:spcAft>
                          <a:spcPts val="0"/>
                        </a:spcAft>
                      </a:pPr>
                      <a:r>
                        <a:rPr lang="el-GR" sz="800" i="1">
                          <a:solidFill>
                            <a:srgbClr val="FFFFFF"/>
                          </a:solidFill>
                          <a:effectLst/>
                          <a:latin typeface="Arial" panose="020B0604020202020204" pitchFamily="34" charset="0"/>
                          <a:ea typeface="Calibri" panose="020F0502020204030204" pitchFamily="34" charset="0"/>
                        </a:rPr>
                        <a:t>Οργάνωση και διαχείριση εμπορευματικών μεταφορών</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0,0587</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0,0302</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0,0201</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0,0228</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0,0545</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0,1026</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0,1900</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13">
                <a:tc>
                  <a:txBody>
                    <a:bodyPr/>
                    <a:lstStyle/>
                    <a:p>
                      <a:pPr algn="l">
                        <a:lnSpc>
                          <a:spcPct val="115000"/>
                        </a:lnSpc>
                        <a:spcAft>
                          <a:spcPts val="0"/>
                        </a:spcAft>
                      </a:pPr>
                      <a:r>
                        <a:rPr lang="el-GR" sz="800" i="1">
                          <a:solidFill>
                            <a:srgbClr val="FFFFFF"/>
                          </a:solidFill>
                          <a:effectLst/>
                          <a:latin typeface="Arial" panose="020B0604020202020204" pitchFamily="34" charset="0"/>
                          <a:ea typeface="Calibri" panose="020F0502020204030204" pitchFamily="34" charset="0"/>
                        </a:rPr>
                        <a:t>Βελτίωση δημόσιων αστικών συγκοινωνιών</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0,1868</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0,0501</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0,2595</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0,1074</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0,1136</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a:solidFill>
                            <a:srgbClr val="000000"/>
                          </a:solidFill>
                          <a:effectLst/>
                          <a:latin typeface="Calibri" panose="020F0502020204030204" pitchFamily="34" charset="0"/>
                          <a:ea typeface="Calibri" panose="020F0502020204030204" pitchFamily="34" charset="0"/>
                          <a:cs typeface="Calibri" panose="020F0502020204030204" pitchFamily="34" charset="0"/>
                        </a:rPr>
                        <a:t>0,2280</a:t>
                      </a:r>
                      <a:endParaRPr lang="el-GR" sz="90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0,3823</a:t>
                      </a:r>
                      <a:endParaRPr lang="el-GR" sz="900" dirty="0">
                        <a:effectLst/>
                        <a:latin typeface="Arial" panose="020B0604020202020204" pitchFamily="34" charset="0"/>
                        <a:ea typeface="Calibri" panose="020F0502020204030204" pitchFamily="34" charset="0"/>
                      </a:endParaRPr>
                    </a:p>
                  </a:txBody>
                  <a:tcPr marL="53533" marR="535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Πίνακας 4"/>
          <p:cNvGraphicFramePr>
            <a:graphicFrameLocks noGrp="1"/>
          </p:cNvGraphicFramePr>
          <p:nvPr>
            <p:extLst>
              <p:ext uri="{D42A27DB-BD31-4B8C-83A1-F6EECF244321}">
                <p14:modId xmlns:p14="http://schemas.microsoft.com/office/powerpoint/2010/main" val="4247678048"/>
              </p:ext>
            </p:extLst>
          </p:nvPr>
        </p:nvGraphicFramePr>
        <p:xfrm>
          <a:off x="264412" y="3933056"/>
          <a:ext cx="8556059" cy="2049314"/>
        </p:xfrm>
        <a:graphic>
          <a:graphicData uri="http://schemas.openxmlformats.org/drawingml/2006/table">
            <a:tbl>
              <a:tblPr firstRow="1" firstCol="1" bandRow="1"/>
              <a:tblGrid>
                <a:gridCol w="3223922"/>
                <a:gridCol w="516786"/>
                <a:gridCol w="516786"/>
                <a:gridCol w="516786"/>
                <a:gridCol w="516786"/>
                <a:gridCol w="516786"/>
                <a:gridCol w="516786"/>
                <a:gridCol w="516786"/>
                <a:gridCol w="441493"/>
                <a:gridCol w="441493"/>
                <a:gridCol w="176255"/>
                <a:gridCol w="655394"/>
              </a:tblGrid>
              <a:tr h="255834">
                <a:tc rowSpan="3">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gridSpan="7">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Βαρύτητα κριτηρίων</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χ</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rowSpan="3">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Τελική βαθμολογία</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49880">
                <a:tc vMerge="1">
                  <a:txBody>
                    <a:bodyPr/>
                    <a:lstStyle/>
                    <a:p>
                      <a:endParaRPr lang="en-US"/>
                    </a:p>
                  </a:txBody>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l-GR" sz="9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0,05</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l-GR" sz="9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166534">
                <a:tc vMerge="1">
                  <a:txBody>
                    <a:bodyPr/>
                    <a:lstStyle/>
                    <a:p>
                      <a:endParaRPr lang="en-US"/>
                    </a:p>
                  </a:txBody>
                  <a:tcPr/>
                </a:tc>
                <a:tc>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Π.Α</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Ο.Α</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ΠΡ.</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Υ.Π.</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Α.Α</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Ν.Τ.</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Α.Ο.</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8">
                  <a:txBody>
                    <a:bodyPr/>
                    <a:lstStyle/>
                    <a:p>
                      <a:pPr algn="ctr">
                        <a:lnSpc>
                          <a:spcPct val="115000"/>
                        </a:lnSpc>
                        <a:spcAft>
                          <a:spcPts val="0"/>
                        </a:spcAft>
                      </a:pPr>
                      <a:r>
                        <a:rPr lang="el-GR" sz="10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l-GR" sz="9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l-GR" sz="9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149880">
                <a:tc>
                  <a:txBody>
                    <a:bodyPr/>
                    <a:lstStyle/>
                    <a:p>
                      <a:pPr algn="l">
                        <a:lnSpc>
                          <a:spcPct val="115000"/>
                        </a:lnSpc>
                        <a:spcAft>
                          <a:spcPts val="0"/>
                        </a:spcAft>
                      </a:pPr>
                      <a:r>
                        <a:rPr lang="el-GR" sz="900" i="1">
                          <a:solidFill>
                            <a:srgbClr val="000000"/>
                          </a:solidFill>
                          <a:effectLst/>
                          <a:latin typeface="Arial" panose="020B0604020202020204" pitchFamily="34" charset="0"/>
                          <a:ea typeface="Calibri" panose="020F0502020204030204" pitchFamily="34" charset="0"/>
                        </a:rPr>
                        <a:t>Αναβάθμιση συνθηκών οδικής ασφάλειας</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0,0019</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0,0835</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0,0124</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0,0212</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0,0118</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0,0019</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0,0016</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l-GR" sz="900" b="1" i="1">
                          <a:solidFill>
                            <a:srgbClr val="000000"/>
                          </a:solidFill>
                          <a:effectLst/>
                          <a:latin typeface="Calibri" panose="020F0502020204030204" pitchFamily="34" charset="0"/>
                          <a:ea typeface="Calibri" panose="020F0502020204030204" pitchFamily="34" charset="0"/>
                        </a:rPr>
                        <a:t>0,25</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rowSpan="7">
                  <a:txBody>
                    <a:bodyPr/>
                    <a:lstStyle/>
                    <a:p>
                      <a:pPr algn="ctr">
                        <a:lnSpc>
                          <a:spcPct val="115000"/>
                        </a:lnSpc>
                        <a:spcAft>
                          <a:spcPts val="0"/>
                        </a:spcAft>
                      </a:pPr>
                      <a:r>
                        <a:rPr lang="en-US" sz="900" b="1" i="1">
                          <a:solidFill>
                            <a:srgbClr val="000000"/>
                          </a:solidFill>
                          <a:effectLst/>
                          <a:latin typeface="Calibri" panose="020F0502020204030204" pitchFamily="34" charset="0"/>
                          <a:ea typeface="Calibri" panose="020F0502020204030204" pitchFamily="34" charset="0"/>
                        </a:rPr>
                        <a:t>=</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l-GR"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0,13439</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49880">
                <a:tc>
                  <a:txBody>
                    <a:bodyPr/>
                    <a:lstStyle/>
                    <a:p>
                      <a:pPr algn="l">
                        <a:lnSpc>
                          <a:spcPct val="115000"/>
                        </a:lnSpc>
                        <a:spcAft>
                          <a:spcPts val="0"/>
                        </a:spcAft>
                      </a:pPr>
                      <a:r>
                        <a:rPr lang="el-GR" sz="900" i="1">
                          <a:solidFill>
                            <a:srgbClr val="000000"/>
                          </a:solidFill>
                          <a:effectLst/>
                          <a:latin typeface="Arial" panose="020B0604020202020204" pitchFamily="34" charset="0"/>
                          <a:ea typeface="Calibri" panose="020F0502020204030204" pitchFamily="34" charset="0"/>
                        </a:rPr>
                        <a:t>Ενίσχυση υποδομών πεζής μετακίνησης</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0,0204</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0,0621</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0,0745</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0,0998</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0,0493</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0,0030</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0,0070</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l-GR" sz="900" b="1" i="1">
                          <a:solidFill>
                            <a:srgbClr val="000000"/>
                          </a:solidFill>
                          <a:effectLst/>
                          <a:latin typeface="Calibri" panose="020F0502020204030204" pitchFamily="34" charset="0"/>
                          <a:ea typeface="Calibri" panose="020F0502020204030204" pitchFamily="34" charset="0"/>
                        </a:rPr>
                        <a:t>0,23</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vMerge="1">
                  <a:txBody>
                    <a:bodyPr/>
                    <a:lstStyle/>
                    <a:p>
                      <a:endParaRPr lang="en-US"/>
                    </a:p>
                  </a:txBody>
                  <a:tcPr/>
                </a:tc>
                <a:tc>
                  <a:txBody>
                    <a:bodyPr/>
                    <a:lstStyle/>
                    <a:p>
                      <a:pPr algn="ctr">
                        <a:lnSpc>
                          <a:spcPct val="115000"/>
                        </a:lnSpc>
                        <a:spcAft>
                          <a:spcPts val="600"/>
                        </a:spcAft>
                      </a:pPr>
                      <a:r>
                        <a:rPr lang="el-GR"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0,31605</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49880">
                <a:tc>
                  <a:txBody>
                    <a:bodyPr/>
                    <a:lstStyle/>
                    <a:p>
                      <a:pPr algn="l">
                        <a:lnSpc>
                          <a:spcPct val="115000"/>
                        </a:lnSpc>
                        <a:spcAft>
                          <a:spcPts val="0"/>
                        </a:spcAft>
                      </a:pPr>
                      <a:r>
                        <a:rPr lang="el-GR" sz="900" i="1">
                          <a:solidFill>
                            <a:srgbClr val="000000"/>
                          </a:solidFill>
                          <a:effectLst/>
                          <a:latin typeface="Arial" panose="020B0604020202020204" pitchFamily="34" charset="0"/>
                          <a:ea typeface="Calibri" panose="020F0502020204030204" pitchFamily="34" charset="0"/>
                        </a:rPr>
                        <a:t>Ενίσυχση υποδομών ποδηλάτων</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0,0122</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0,0320</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0,0550</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0,0611</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0,0218</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0,0030</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0,0046</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l-GR" sz="900" b="1" i="1">
                          <a:solidFill>
                            <a:srgbClr val="000000"/>
                          </a:solidFill>
                          <a:effectLst/>
                          <a:latin typeface="Calibri" panose="020F0502020204030204" pitchFamily="34" charset="0"/>
                          <a:ea typeface="Calibri" panose="020F0502020204030204" pitchFamily="34" charset="0"/>
                        </a:rPr>
                        <a:t>0,11</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vMerge="1">
                  <a:txBody>
                    <a:bodyPr/>
                    <a:lstStyle/>
                    <a:p>
                      <a:endParaRPr lang="en-US"/>
                    </a:p>
                  </a:txBody>
                  <a:tcPr/>
                </a:tc>
                <a:tc>
                  <a:txBody>
                    <a:bodyPr/>
                    <a:lstStyle/>
                    <a:p>
                      <a:pPr algn="ctr">
                        <a:lnSpc>
                          <a:spcPct val="115000"/>
                        </a:lnSpc>
                        <a:spcAft>
                          <a:spcPts val="600"/>
                        </a:spcAft>
                      </a:pPr>
                      <a:r>
                        <a:rPr lang="el-GR"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0,18955</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49880">
                <a:tc>
                  <a:txBody>
                    <a:bodyPr/>
                    <a:lstStyle/>
                    <a:p>
                      <a:pPr algn="l">
                        <a:lnSpc>
                          <a:spcPct val="115000"/>
                        </a:lnSpc>
                        <a:spcAft>
                          <a:spcPts val="0"/>
                        </a:spcAft>
                      </a:pPr>
                      <a:r>
                        <a:rPr lang="el-GR" sz="900" i="1">
                          <a:solidFill>
                            <a:srgbClr val="000000"/>
                          </a:solidFill>
                          <a:effectLst/>
                          <a:latin typeface="Arial" panose="020B0604020202020204" pitchFamily="34" charset="0"/>
                          <a:ea typeface="Calibri" panose="020F0502020204030204" pitchFamily="34" charset="0"/>
                        </a:rPr>
                        <a:t>Βελτίωση διαχείρισης της μηχανοκίνητης κυκλοφορίας </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0,0015</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0,0069</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0,0155</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0,0067</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0,0022</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0,0170</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0,0131</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rowSpan="2">
                  <a:txBody>
                    <a:bodyPr/>
                    <a:lstStyle/>
                    <a:p>
                      <a:pPr algn="ctr">
                        <a:lnSpc>
                          <a:spcPct val="115000"/>
                        </a:lnSpc>
                        <a:spcAft>
                          <a:spcPts val="0"/>
                        </a:spcAft>
                      </a:pPr>
                      <a:r>
                        <a:rPr lang="el-GR" sz="900" b="1" i="1">
                          <a:solidFill>
                            <a:srgbClr val="000000"/>
                          </a:solidFill>
                          <a:effectLst/>
                          <a:latin typeface="Calibri" panose="020F0502020204030204" pitchFamily="34" charset="0"/>
                          <a:ea typeface="Calibri" panose="020F0502020204030204" pitchFamily="34" charset="0"/>
                        </a:rPr>
                        <a:t>0,07</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vMerge="1">
                  <a:txBody>
                    <a:bodyPr/>
                    <a:lstStyle/>
                    <a:p>
                      <a:endParaRPr lang="en-US"/>
                    </a:p>
                  </a:txBody>
                  <a:tcPr/>
                </a:tc>
                <a:tc>
                  <a:txBody>
                    <a:bodyPr/>
                    <a:lstStyle/>
                    <a:p>
                      <a:pPr algn="ctr">
                        <a:lnSpc>
                          <a:spcPct val="115000"/>
                        </a:lnSpc>
                        <a:spcAft>
                          <a:spcPts val="600"/>
                        </a:spcAft>
                      </a:pPr>
                      <a:r>
                        <a:rPr lang="el-GR"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0,06298</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81015">
                <a:tc>
                  <a:txBody>
                    <a:bodyPr/>
                    <a:lstStyle/>
                    <a:p>
                      <a:pPr algn="l">
                        <a:lnSpc>
                          <a:spcPct val="115000"/>
                        </a:lnSpc>
                        <a:spcAft>
                          <a:spcPts val="0"/>
                        </a:spcAft>
                      </a:pPr>
                      <a:r>
                        <a:rPr lang="el-GR" sz="900" i="1">
                          <a:solidFill>
                            <a:srgbClr val="000000"/>
                          </a:solidFill>
                          <a:effectLst/>
                          <a:latin typeface="Arial" panose="020B0604020202020204" pitchFamily="34" charset="0"/>
                          <a:ea typeface="Calibri" panose="020F0502020204030204" pitchFamily="34" charset="0"/>
                        </a:rPr>
                        <a:t>Βελτίωση διαχείρησης της στάθμευσης</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0,0030</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0,0087</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0,0227</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0,0112</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0,0064</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0,0221</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l-GR" sz="900">
                          <a:effectLst/>
                          <a:latin typeface="Arial" panose="020B0604020202020204" pitchFamily="34" charset="0"/>
                          <a:ea typeface="Calibri" panose="020F0502020204030204" pitchFamily="34" charset="0"/>
                        </a:rPr>
                        <a:t>0,0078</a:t>
                      </a:r>
                      <a:endParaRPr lang="el-GR" sz="1000">
                        <a:effectLst/>
                        <a:latin typeface="Arial" panose="020B0604020202020204" pitchFamily="34" charset="0"/>
                        <a:ea typeface="Calibri" panose="020F0502020204030204" pitchFamily="34" charset="0"/>
                      </a:endParaRPr>
                    </a:p>
                  </a:txBody>
                  <a:tcPr marL="65165" marR="6516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600"/>
                        </a:spcAft>
                      </a:pPr>
                      <a:r>
                        <a:rPr lang="el-GR"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0,08187</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33067">
                <a:tc>
                  <a:txBody>
                    <a:bodyPr/>
                    <a:lstStyle/>
                    <a:p>
                      <a:pPr algn="l">
                        <a:lnSpc>
                          <a:spcPct val="115000"/>
                        </a:lnSpc>
                        <a:spcAft>
                          <a:spcPts val="0"/>
                        </a:spcAft>
                      </a:pPr>
                      <a:r>
                        <a:rPr lang="el-GR" sz="1000" i="1">
                          <a:solidFill>
                            <a:srgbClr val="000000"/>
                          </a:solidFill>
                          <a:effectLst/>
                          <a:latin typeface="Arial" panose="020B0604020202020204" pitchFamily="34" charset="0"/>
                          <a:ea typeface="Calibri" panose="020F0502020204030204" pitchFamily="34" charset="0"/>
                        </a:rPr>
                        <a:t>Οργάνωση και διαχείριση εμπορευματικών μεταφορών</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0,002935</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0,006347</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0,005037</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0,005236</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0,005995</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0,007179</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0,015204</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rowSpan="2">
                  <a:txBody>
                    <a:bodyPr/>
                    <a:lstStyle/>
                    <a:p>
                      <a:pPr algn="ctr">
                        <a:lnSpc>
                          <a:spcPct val="115000"/>
                        </a:lnSpc>
                        <a:spcAft>
                          <a:spcPts val="0"/>
                        </a:spcAft>
                      </a:pPr>
                      <a:r>
                        <a:rPr lang="el-GR" sz="900" b="1" i="1">
                          <a:solidFill>
                            <a:srgbClr val="000000"/>
                          </a:solidFill>
                          <a:effectLst/>
                          <a:latin typeface="Calibri" panose="020F0502020204030204" pitchFamily="34" charset="0"/>
                          <a:ea typeface="Calibri" panose="020F0502020204030204" pitchFamily="34" charset="0"/>
                        </a:rPr>
                        <a:t>0,08</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2EFD9"/>
                    </a:solidFill>
                  </a:tcPr>
                </a:tc>
                <a:tc vMerge="1">
                  <a:txBody>
                    <a:bodyPr/>
                    <a:lstStyle/>
                    <a:p>
                      <a:endParaRPr lang="en-US"/>
                    </a:p>
                  </a:txBody>
                  <a:tcPr/>
                </a:tc>
                <a:tc>
                  <a:txBody>
                    <a:bodyPr/>
                    <a:lstStyle/>
                    <a:p>
                      <a:pPr algn="ctr">
                        <a:lnSpc>
                          <a:spcPct val="115000"/>
                        </a:lnSpc>
                        <a:spcAft>
                          <a:spcPts val="600"/>
                        </a:spcAft>
                      </a:pPr>
                      <a:r>
                        <a:rPr lang="el-GR"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0,04793</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9761">
                <a:tc>
                  <a:txBody>
                    <a:bodyPr/>
                    <a:lstStyle/>
                    <a:p>
                      <a:pPr algn="l">
                        <a:lnSpc>
                          <a:spcPct val="115000"/>
                        </a:lnSpc>
                        <a:spcAft>
                          <a:spcPts val="0"/>
                        </a:spcAft>
                      </a:pPr>
                      <a:r>
                        <a:rPr lang="el-GR" sz="1000" i="1" dirty="0">
                          <a:solidFill>
                            <a:srgbClr val="000000"/>
                          </a:solidFill>
                          <a:effectLst/>
                          <a:latin typeface="Arial" panose="020B0604020202020204" pitchFamily="34" charset="0"/>
                          <a:ea typeface="Calibri" panose="020F0502020204030204" pitchFamily="34" charset="0"/>
                        </a:rPr>
                        <a:t>Βελτίωση δημόσιων αστικών συγκοινωνιών</a:t>
                      </a:r>
                      <a:endParaRPr lang="el-GR" sz="1000" dirty="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0,00934</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0,010524</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0,064879</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0,024699</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0,012494</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0,015961</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l-G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0,030584</a:t>
                      </a:r>
                      <a:endParaRPr lang="el-GR" sz="100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600"/>
                        </a:spcAft>
                      </a:pPr>
                      <a:r>
                        <a:rPr lang="el-G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0,16848</a:t>
                      </a:r>
                      <a:endParaRPr lang="el-GR" sz="1000" dirty="0">
                        <a:effectLst/>
                        <a:latin typeface="Arial" panose="020B0604020202020204" pitchFamily="34" charset="0"/>
                        <a:ea typeface="Calibri" panose="020F0502020204030204" pitchFamily="34" charset="0"/>
                      </a:endParaRPr>
                    </a:p>
                  </a:txBody>
                  <a:tcPr marL="65165" marR="6516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035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2" name="Ορθογώνιο 1"/>
          <p:cNvSpPr/>
          <p:nvPr/>
        </p:nvSpPr>
        <p:spPr>
          <a:xfrm>
            <a:off x="431540" y="1333238"/>
            <a:ext cx="8208912" cy="2308324"/>
          </a:xfrm>
          <a:prstGeom prst="rect">
            <a:avLst/>
          </a:prstGeom>
        </p:spPr>
        <p:txBody>
          <a:bodyPr wrap="square">
            <a:spAutoFit/>
          </a:bodyPr>
          <a:lstStyle/>
          <a:p>
            <a:r>
              <a:rPr lang="el-GR" dirty="0"/>
              <a:t>Η ιεράρχηση έχει ως εξής:</a:t>
            </a:r>
          </a:p>
          <a:p>
            <a:r>
              <a:rPr lang="el-GR" dirty="0"/>
              <a:t>1.	Ενίσχυση υποδομών πεζής μετακίνησης (βαθμολογία 0,32)</a:t>
            </a:r>
          </a:p>
          <a:p>
            <a:r>
              <a:rPr lang="el-GR" dirty="0"/>
              <a:t>2.	Ενίσχυση υποδομών ποδηλάτων (βαθμολογία 0,19)</a:t>
            </a:r>
          </a:p>
          <a:p>
            <a:r>
              <a:rPr lang="el-GR" dirty="0"/>
              <a:t>3.	Βελτίωση δημόσιων αστικών συγκοινωνιών (βαθμολογία 0,17)</a:t>
            </a:r>
          </a:p>
          <a:p>
            <a:r>
              <a:rPr lang="el-GR" dirty="0"/>
              <a:t>4.	Αναβάθμιση συνθηκών οδικής ασφάλειας (βαθμολογία 0,13)</a:t>
            </a:r>
          </a:p>
          <a:p>
            <a:r>
              <a:rPr lang="el-GR" dirty="0"/>
              <a:t>5.	Βελτίωση διαχείρισης της στάθμευσης (βαθμολογία 0,08)</a:t>
            </a:r>
          </a:p>
          <a:p>
            <a:r>
              <a:rPr lang="el-GR" dirty="0"/>
              <a:t>6.	Βελτίωση διαχείρισης της μηχανοκίνητης κυκλοφορίας (βαθμολογία 0,06)</a:t>
            </a:r>
          </a:p>
          <a:p>
            <a:r>
              <a:rPr lang="el-GR" dirty="0"/>
              <a:t>7.	Οργάνωση και διαχείριση εμπορευματικών μεταφορών (βαθμολογία 0,05)</a:t>
            </a:r>
          </a:p>
        </p:txBody>
      </p:sp>
    </p:spTree>
    <p:extLst>
      <p:ext uri="{BB962C8B-B14F-4D97-AF65-F5344CB8AC3E}">
        <p14:creationId xmlns:p14="http://schemas.microsoft.com/office/powerpoint/2010/main" val="315103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8"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a:t>
            </a:r>
            <a:r>
              <a:rPr lang="el-GR" altLang="el-GR" sz="1600" b="1" dirty="0" smtClean="0">
                <a:latin typeface="Arial" panose="020B0604020202020204" pitchFamily="34" charset="0"/>
                <a:ea typeface="Calibri" panose="020F0502020204030204" pitchFamily="34" charset="0"/>
                <a:cs typeface="Arial" panose="020B0604020202020204" pitchFamily="34" charset="0"/>
              </a:rPr>
              <a:t>3: Ανάδειξη σεναρίου κινητικότητας</a:t>
            </a:r>
            <a:endParaRPr lang="el-GR" altLang="el-GR" sz="1600" b="1" dirty="0">
              <a:latin typeface="Arial" panose="020B0604020202020204" pitchFamily="34" charset="0"/>
            </a:endParaRPr>
          </a:p>
        </p:txBody>
      </p:sp>
      <p:sp>
        <p:nvSpPr>
          <p:cNvPr id="11" name="Rounded Rectangle 55"/>
          <p:cNvSpPr>
            <a:spLocks noChangeArrowheads="1"/>
          </p:cNvSpPr>
          <p:nvPr/>
        </p:nvSpPr>
        <p:spPr bwMode="auto">
          <a:xfrm>
            <a:off x="113856" y="3068960"/>
            <a:ext cx="8930314" cy="3432993"/>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ctr" anchorCtr="0" upright="1">
            <a:noAutofit/>
          </a:bodyPr>
          <a:lstStyle/>
          <a:p>
            <a:pPr algn="just">
              <a:lnSpc>
                <a:spcPct val="115000"/>
              </a:lnSpc>
              <a:spcAft>
                <a:spcPts val="1000"/>
              </a:spcAft>
            </a:pPr>
            <a:r>
              <a:rPr lang="el-GR" sz="1400" b="1" dirty="0">
                <a:effectLst/>
                <a:latin typeface="Arial" panose="020B0604020202020204" pitchFamily="34" charset="0"/>
                <a:ea typeface="Calibri" panose="020F0502020204030204" pitchFamily="34" charset="0"/>
              </a:rPr>
              <a:t>Προτεραιότητα στη βελτίωση και αναβάθμιση της εξυπηρέτησης από τις δημόσιες συγκοινωνίες εντός και εκτός του οικισμού με την παράλληλη δημιουργία απαιτούμενων υποστηρικτικών δομών που θα εγγυώνται την απρόσκοπτη μετακίνηση των κατοίκων από και προς τους τερματικούς σταθμούς και τις στάσεις</a:t>
            </a:r>
            <a:r>
              <a:rPr lang="el-GR" sz="1400" dirty="0">
                <a:effectLst/>
                <a:latin typeface="Arial" panose="020B0604020202020204" pitchFamily="34" charset="0"/>
                <a:ea typeface="Calibri" panose="020F0502020204030204" pitchFamily="34" charset="0"/>
              </a:rPr>
              <a:t>, προνοώντας παράλληλα για:</a:t>
            </a:r>
          </a:p>
          <a:p>
            <a:pPr marL="342900" lvl="0" indent="-342900" algn="just">
              <a:lnSpc>
                <a:spcPct val="115000"/>
              </a:lnSpc>
              <a:spcAft>
                <a:spcPts val="1000"/>
              </a:spcAft>
              <a:buFont typeface="Wingdings" panose="05000000000000000000" pitchFamily="2" charset="2"/>
              <a:buChar char=""/>
            </a:pPr>
            <a:r>
              <a:rPr lang="el-GR" sz="1400" dirty="0">
                <a:effectLst/>
                <a:latin typeface="Arial" panose="020B0604020202020204" pitchFamily="34" charset="0"/>
                <a:ea typeface="Calibri" panose="020F0502020204030204" pitchFamily="34" charset="0"/>
              </a:rPr>
              <a:t>Αναβάθμιση του επιπέδου της οδικής ασφάλειας</a:t>
            </a:r>
          </a:p>
          <a:p>
            <a:pPr marL="342900" lvl="0" indent="-342900" algn="just">
              <a:lnSpc>
                <a:spcPct val="115000"/>
              </a:lnSpc>
              <a:spcAft>
                <a:spcPts val="1000"/>
              </a:spcAft>
              <a:buFont typeface="Wingdings" panose="05000000000000000000" pitchFamily="2" charset="2"/>
              <a:buChar char=""/>
            </a:pPr>
            <a:r>
              <a:rPr lang="el-GR" sz="1400" dirty="0">
                <a:effectLst/>
                <a:latin typeface="Arial" panose="020B0604020202020204" pitchFamily="34" charset="0"/>
                <a:ea typeface="Calibri" panose="020F0502020204030204" pitchFamily="34" charset="0"/>
              </a:rPr>
              <a:t>Εκσυγχρονισμό και βελτίωση της λειτουργίας των αστικών συγκοινωνιών του Δήμου</a:t>
            </a:r>
          </a:p>
          <a:p>
            <a:pPr marL="342900" lvl="0" indent="-342900" algn="just">
              <a:lnSpc>
                <a:spcPct val="115000"/>
              </a:lnSpc>
              <a:spcAft>
                <a:spcPts val="1000"/>
              </a:spcAft>
              <a:buFont typeface="Wingdings" panose="05000000000000000000" pitchFamily="2" charset="2"/>
              <a:buChar char=""/>
            </a:pPr>
            <a:r>
              <a:rPr lang="el-GR" sz="1400" dirty="0">
                <a:effectLst/>
                <a:latin typeface="Arial" panose="020B0604020202020204" pitchFamily="34" charset="0"/>
                <a:ea typeface="Calibri" panose="020F0502020204030204" pitchFamily="34" charset="0"/>
              </a:rPr>
              <a:t>Δημιουργία δικτύων πεζής μετακίνησης </a:t>
            </a:r>
            <a:r>
              <a:rPr lang="el-GR" sz="1400" dirty="0" err="1">
                <a:effectLst/>
                <a:latin typeface="Arial" panose="020B0604020202020204" pitchFamily="34" charset="0"/>
                <a:ea typeface="Calibri" panose="020F0502020204030204" pitchFamily="34" charset="0"/>
              </a:rPr>
              <a:t>προσβάσιμων</a:t>
            </a:r>
            <a:r>
              <a:rPr lang="el-GR" sz="1400" dirty="0">
                <a:effectLst/>
                <a:latin typeface="Arial" panose="020B0604020202020204" pitchFamily="34" charset="0"/>
                <a:ea typeface="Calibri" panose="020F0502020204030204" pitchFamily="34" charset="0"/>
              </a:rPr>
              <a:t> για όλους</a:t>
            </a:r>
          </a:p>
          <a:p>
            <a:pPr marL="342900" lvl="0" indent="-342900" algn="just">
              <a:lnSpc>
                <a:spcPct val="115000"/>
              </a:lnSpc>
              <a:spcAft>
                <a:spcPts val="1000"/>
              </a:spcAft>
              <a:buFont typeface="Wingdings" panose="05000000000000000000" pitchFamily="2" charset="2"/>
              <a:buChar char=""/>
            </a:pPr>
            <a:r>
              <a:rPr lang="el-GR" sz="1400" dirty="0">
                <a:effectLst/>
                <a:latin typeface="Arial" panose="020B0604020202020204" pitchFamily="34" charset="0"/>
                <a:ea typeface="Calibri" panose="020F0502020204030204" pitchFamily="34" charset="0"/>
              </a:rPr>
              <a:t>Αυστηρή αστυνόμευση των υποδομών</a:t>
            </a:r>
          </a:p>
          <a:p>
            <a:pPr marL="342900" lvl="0" indent="-342900" algn="just">
              <a:lnSpc>
                <a:spcPct val="115000"/>
              </a:lnSpc>
              <a:spcAft>
                <a:spcPts val="1000"/>
              </a:spcAft>
              <a:buFont typeface="Wingdings" panose="05000000000000000000" pitchFamily="2" charset="2"/>
              <a:buChar char=""/>
            </a:pPr>
            <a:r>
              <a:rPr lang="el-GR" sz="1400" dirty="0">
                <a:effectLst/>
                <a:latin typeface="Arial" panose="020B0604020202020204" pitchFamily="34" charset="0"/>
                <a:ea typeface="Calibri" panose="020F0502020204030204" pitchFamily="34" charset="0"/>
              </a:rPr>
              <a:t>Δράσεις ενημέρωσης των πολιτών και σεβασμός των κανόνων από όλους τους χρήστες της </a:t>
            </a:r>
            <a:r>
              <a:rPr lang="el-GR" sz="1400" dirty="0" smtClean="0">
                <a:effectLst/>
                <a:latin typeface="Arial" panose="020B0604020202020204" pitchFamily="34" charset="0"/>
                <a:ea typeface="Calibri" panose="020F0502020204030204" pitchFamily="34" charset="0"/>
              </a:rPr>
              <a:t>οδού</a:t>
            </a:r>
            <a:r>
              <a:rPr lang="el-GR" sz="1400" dirty="0">
                <a:effectLst/>
                <a:latin typeface="Arial" panose="020B0604020202020204" pitchFamily="34" charset="0"/>
                <a:ea typeface="Calibri" panose="020F0502020204030204" pitchFamily="34" charset="0"/>
              </a:rPr>
              <a:t> </a:t>
            </a:r>
          </a:p>
        </p:txBody>
      </p:sp>
      <p:graphicFrame>
        <p:nvGraphicFramePr>
          <p:cNvPr id="3" name="Διάγραμμα 2"/>
          <p:cNvGraphicFramePr/>
          <p:nvPr>
            <p:extLst>
              <p:ext uri="{D42A27DB-BD31-4B8C-83A1-F6EECF244321}">
                <p14:modId xmlns:p14="http://schemas.microsoft.com/office/powerpoint/2010/main" val="298452634"/>
              </p:ext>
            </p:extLst>
          </p:nvPr>
        </p:nvGraphicFramePr>
        <p:xfrm>
          <a:off x="2165387" y="1108968"/>
          <a:ext cx="4776192" cy="19599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7564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3"/>
          <a:stretch>
            <a:fillRect/>
          </a:stretch>
        </p:blipFill>
        <p:spPr>
          <a:xfrm>
            <a:off x="6941579" y="179400"/>
            <a:ext cx="2102591" cy="728503"/>
          </a:xfrm>
          <a:prstGeom prst="rect">
            <a:avLst/>
          </a:prstGeom>
        </p:spPr>
      </p:pic>
      <p:sp>
        <p:nvSpPr>
          <p:cNvPr id="7"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Στάδιο 1: </a:t>
            </a:r>
            <a:r>
              <a:rPr kumimoji="0" lang="el-GR" altLang="el-GR" sz="1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Κοινωνικο</a:t>
            </a:r>
            <a:r>
              <a:rPr kumimoji="0" lang="el-GR" altLang="el-G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-οικονομικά</a:t>
            </a:r>
            <a:r>
              <a:rPr kumimoji="0" lang="el-GR" altLang="el-GR" sz="1600" b="1"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χαρακτηριστικά δείγματος</a:t>
            </a:r>
            <a:r>
              <a:rPr kumimoji="0" lang="el-GR" altLang="el-G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l-GR" altLang="el-GR" sz="16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Γράφημα 7"/>
          <p:cNvGraphicFramePr/>
          <p:nvPr>
            <p:extLst>
              <p:ext uri="{D42A27DB-BD31-4B8C-83A1-F6EECF244321}">
                <p14:modId xmlns:p14="http://schemas.microsoft.com/office/powerpoint/2010/main" val="3798474738"/>
              </p:ext>
            </p:extLst>
          </p:nvPr>
        </p:nvGraphicFramePr>
        <p:xfrm>
          <a:off x="-102168" y="1377316"/>
          <a:ext cx="5004048" cy="41399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Γράφημα 10"/>
          <p:cNvGraphicFramePr/>
          <p:nvPr>
            <p:extLst>
              <p:ext uri="{D42A27DB-BD31-4B8C-83A1-F6EECF244321}">
                <p14:modId xmlns:p14="http://schemas.microsoft.com/office/powerpoint/2010/main" val="1086751796"/>
              </p:ext>
            </p:extLst>
          </p:nvPr>
        </p:nvGraphicFramePr>
        <p:xfrm>
          <a:off x="3749752" y="1377315"/>
          <a:ext cx="5292080" cy="41399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1613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3"/>
          <a:stretch>
            <a:fillRect/>
          </a:stretch>
        </p:blipFill>
        <p:spPr>
          <a:xfrm>
            <a:off x="6941579" y="179400"/>
            <a:ext cx="2102591" cy="728503"/>
          </a:xfrm>
          <a:prstGeom prst="rect">
            <a:avLst/>
          </a:prstGeom>
        </p:spPr>
      </p:pic>
      <p:graphicFrame>
        <p:nvGraphicFramePr>
          <p:cNvPr id="12" name="Γράφημα 11"/>
          <p:cNvGraphicFramePr/>
          <p:nvPr>
            <p:extLst>
              <p:ext uri="{D42A27DB-BD31-4B8C-83A1-F6EECF244321}">
                <p14:modId xmlns:p14="http://schemas.microsoft.com/office/powerpoint/2010/main" val="2642188014"/>
              </p:ext>
            </p:extLst>
          </p:nvPr>
        </p:nvGraphicFramePr>
        <p:xfrm>
          <a:off x="0" y="1377316"/>
          <a:ext cx="4644007" cy="41399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Γράφημα 13"/>
          <p:cNvGraphicFramePr/>
          <p:nvPr>
            <p:extLst>
              <p:ext uri="{D42A27DB-BD31-4B8C-83A1-F6EECF244321}">
                <p14:modId xmlns:p14="http://schemas.microsoft.com/office/powerpoint/2010/main" val="1617727461"/>
              </p:ext>
            </p:extLst>
          </p:nvPr>
        </p:nvGraphicFramePr>
        <p:xfrm>
          <a:off x="4283967" y="1377316"/>
          <a:ext cx="4860033" cy="4139916"/>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Στάδιο 1: </a:t>
            </a:r>
            <a:r>
              <a:rPr kumimoji="0" lang="el-GR" altLang="el-GR" sz="1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Κοινωνικο</a:t>
            </a:r>
            <a:r>
              <a:rPr kumimoji="0" lang="el-GR" altLang="el-G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-οικονομικά</a:t>
            </a:r>
            <a:r>
              <a:rPr kumimoji="0" lang="el-GR" altLang="el-GR" sz="1600" b="1"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χαρακτηριστικά δείγματος</a:t>
            </a:r>
            <a:r>
              <a:rPr kumimoji="0" lang="el-GR" altLang="el-G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l-GR" altLang="el-GR" sz="16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131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graphicFrame>
        <p:nvGraphicFramePr>
          <p:cNvPr id="8" name="Γράφημα 7"/>
          <p:cNvGraphicFramePr/>
          <p:nvPr>
            <p:extLst>
              <p:ext uri="{D42A27DB-BD31-4B8C-83A1-F6EECF244321}">
                <p14:modId xmlns:p14="http://schemas.microsoft.com/office/powerpoint/2010/main" val="3600427768"/>
              </p:ext>
            </p:extLst>
          </p:nvPr>
        </p:nvGraphicFramePr>
        <p:xfrm>
          <a:off x="81839" y="2127614"/>
          <a:ext cx="3923928" cy="31238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Γράφημα 10"/>
          <p:cNvGraphicFramePr/>
          <p:nvPr>
            <p:extLst>
              <p:ext uri="{D42A27DB-BD31-4B8C-83A1-F6EECF244321}">
                <p14:modId xmlns:p14="http://schemas.microsoft.com/office/powerpoint/2010/main" val="1044703139"/>
              </p:ext>
            </p:extLst>
          </p:nvPr>
        </p:nvGraphicFramePr>
        <p:xfrm>
          <a:off x="4005767" y="2052188"/>
          <a:ext cx="5220072" cy="3274695"/>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3245487" y="1377332"/>
            <a:ext cx="2088232" cy="369332"/>
          </a:xfrm>
          <a:prstGeom prst="rect">
            <a:avLst/>
          </a:prstGeom>
          <a:noFill/>
        </p:spPr>
        <p:txBody>
          <a:bodyPr wrap="square" rtlCol="0">
            <a:spAutoFit/>
          </a:bodyPr>
          <a:lstStyle/>
          <a:p>
            <a:r>
              <a:rPr lang="el-GR" b="1" dirty="0" smtClean="0"/>
              <a:t>Περιοχή κατοικίας</a:t>
            </a:r>
            <a:endParaRPr lang="en-US" b="1" dirty="0"/>
          </a:p>
        </p:txBody>
      </p:sp>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Στάδιο 1: </a:t>
            </a:r>
            <a:r>
              <a:rPr kumimoji="0" lang="el-GR" altLang="el-GR" sz="1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Κοινωνικο</a:t>
            </a:r>
            <a:r>
              <a:rPr kumimoji="0" lang="el-GR" altLang="el-G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-οικονομικά</a:t>
            </a:r>
            <a:r>
              <a:rPr kumimoji="0" lang="el-GR" altLang="el-GR" sz="1600" b="1"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χαρακτηριστικά δείγματος</a:t>
            </a:r>
            <a:r>
              <a:rPr kumimoji="0" lang="el-GR" altLang="el-GR"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l-GR" altLang="el-GR" sz="16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876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graphicFrame>
        <p:nvGraphicFramePr>
          <p:cNvPr id="3" name="Πίνακας 2"/>
          <p:cNvGraphicFramePr>
            <a:graphicFrameLocks noGrp="1"/>
          </p:cNvGraphicFramePr>
          <p:nvPr>
            <p:extLst>
              <p:ext uri="{D42A27DB-BD31-4B8C-83A1-F6EECF244321}">
                <p14:modId xmlns:p14="http://schemas.microsoft.com/office/powerpoint/2010/main" val="939198243"/>
              </p:ext>
            </p:extLst>
          </p:nvPr>
        </p:nvGraphicFramePr>
        <p:xfrm>
          <a:off x="1811234" y="1377316"/>
          <a:ext cx="5725160" cy="771144"/>
        </p:xfrm>
        <a:graphic>
          <a:graphicData uri="http://schemas.openxmlformats.org/drawingml/2006/table">
            <a:tbl>
              <a:tblPr firstRow="1" firstCol="1" bandRow="1"/>
              <a:tblGrid>
                <a:gridCol w="1908175"/>
                <a:gridCol w="1908175"/>
                <a:gridCol w="1908810"/>
              </a:tblGrid>
              <a:tr h="0">
                <a:tc gridSpan="3">
                  <a:txBody>
                    <a:bodyPr/>
                    <a:lstStyle/>
                    <a:p>
                      <a:pPr algn="ctr">
                        <a:lnSpc>
                          <a:spcPct val="115000"/>
                        </a:lnSpc>
                        <a:spcAft>
                          <a:spcPts val="0"/>
                        </a:spcAft>
                      </a:pPr>
                      <a:r>
                        <a:rPr lang="el-GR" sz="1100" b="1" dirty="0">
                          <a:effectLst/>
                          <a:latin typeface="Arial" panose="020B0604020202020204" pitchFamily="34" charset="0"/>
                          <a:ea typeface="Calibri" panose="020F0502020204030204" pitchFamily="34" charset="0"/>
                        </a:rPr>
                        <a:t>Δείκτης ιδιοκτησίας Ι.Χ.</a:t>
                      </a:r>
                      <a:endParaRPr lang="el-GR" sz="1100" dirty="0">
                        <a:effectLst/>
                        <a:latin typeface="Arial" panose="020B060402020202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tr>
              <a:tr h="0">
                <a:tc>
                  <a:txBody>
                    <a:bodyPr/>
                    <a:lstStyle/>
                    <a:p>
                      <a:pPr algn="ctr">
                        <a:lnSpc>
                          <a:spcPct val="115000"/>
                        </a:lnSpc>
                        <a:spcAft>
                          <a:spcPts val="0"/>
                        </a:spcAft>
                      </a:pPr>
                      <a:r>
                        <a:rPr lang="el-GR" sz="1100">
                          <a:effectLst/>
                          <a:latin typeface="Arial" panose="020B0604020202020204" pitchFamily="34" charset="0"/>
                          <a:ea typeface="Calibri" panose="020F0502020204030204" pitchFamily="34" charset="0"/>
                        </a:rPr>
                        <a:t>Αριθμός μελών νοικοκυριών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effectLst/>
                          <a:latin typeface="Arial" panose="020B0604020202020204" pitchFamily="34" charset="0"/>
                          <a:ea typeface="Calibri" panose="020F0502020204030204" pitchFamily="34" charset="0"/>
                        </a:rPr>
                        <a:t>Αριθμός Ι.Χ.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effectLst/>
                          <a:latin typeface="Arial" panose="020B0604020202020204" pitchFamily="34" charset="0"/>
                          <a:ea typeface="Calibri" panose="020F0502020204030204" pitchFamily="34" charset="0"/>
                        </a:rPr>
                        <a:t>Δείκτης ιδιοκτησίας (Ι.Χ./άτομα)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l-GR" sz="1100">
                          <a:effectLst/>
                          <a:latin typeface="Arial" panose="020B0604020202020204" pitchFamily="34" charset="0"/>
                          <a:ea typeface="Calibri" panose="020F0502020204030204" pitchFamily="34" charset="0"/>
                        </a:rPr>
                        <a:t>1086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effectLst/>
                          <a:latin typeface="Arial" panose="020B0604020202020204" pitchFamily="34" charset="0"/>
                          <a:ea typeface="Calibri" panose="020F0502020204030204" pitchFamily="34" charset="0"/>
                        </a:rPr>
                        <a:t>518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effectLst/>
                          <a:latin typeface="Arial" panose="020B0604020202020204" pitchFamily="34" charset="0"/>
                          <a:ea typeface="Calibri" panose="020F0502020204030204" pitchFamily="34" charset="0"/>
                        </a:rPr>
                        <a:t>0,477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Γράφημα 11"/>
          <p:cNvGraphicFramePr/>
          <p:nvPr>
            <p:extLst>
              <p:ext uri="{D42A27DB-BD31-4B8C-83A1-F6EECF244321}">
                <p14:modId xmlns:p14="http://schemas.microsoft.com/office/powerpoint/2010/main" val="1726578518"/>
              </p:ext>
            </p:extLst>
          </p:nvPr>
        </p:nvGraphicFramePr>
        <p:xfrm>
          <a:off x="1811234" y="3177516"/>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 name="Ορθογώνιο 3"/>
          <p:cNvSpPr/>
          <p:nvPr/>
        </p:nvSpPr>
        <p:spPr>
          <a:xfrm>
            <a:off x="227058" y="2241412"/>
            <a:ext cx="8792650" cy="830997"/>
          </a:xfrm>
          <a:prstGeom prst="rect">
            <a:avLst/>
          </a:prstGeom>
        </p:spPr>
        <p:txBody>
          <a:bodyPr wrap="square">
            <a:spAutoFit/>
          </a:bodyPr>
          <a:lstStyle/>
          <a:p>
            <a:r>
              <a:rPr lang="el-GR" sz="1600" dirty="0"/>
              <a:t>Η τιμή του συγκεκριμένου δείκτη είναι ελαφρώς μικρότερη κατά 2,05% σε σχέση με την τιμή που δίνει η Ευρωπαϊκή ένωση για το δείκτη στη χώρα μας (487 Ι.Χ. για 1000 κατοίκους σε σχέση με το 477 που είναι σύμφωνα με την έρευνα).</a:t>
            </a:r>
            <a:endParaRPr lang="en-US" sz="1600" dirty="0"/>
          </a:p>
        </p:txBody>
      </p:sp>
      <p:sp>
        <p:nvSpPr>
          <p:cNvPr id="5" name="Έλλειψη 4"/>
          <p:cNvSpPr/>
          <p:nvPr/>
        </p:nvSpPr>
        <p:spPr>
          <a:xfrm>
            <a:off x="6228184" y="1908375"/>
            <a:ext cx="792088" cy="333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Δείκτης ιδιοκτησίας</a:t>
            </a:r>
            <a:endParaRPr lang="el-GR" altLang="el-GR" sz="1600" b="1" dirty="0">
              <a:latin typeface="Arial" panose="020B0604020202020204" pitchFamily="34" charset="0"/>
            </a:endParaRPr>
          </a:p>
        </p:txBody>
      </p:sp>
    </p:spTree>
    <p:extLst>
      <p:ext uri="{BB962C8B-B14F-4D97-AF65-F5344CB8AC3E}">
        <p14:creationId xmlns:p14="http://schemas.microsoft.com/office/powerpoint/2010/main" val="289746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2" name="Ορθογώνιο 1"/>
          <p:cNvSpPr/>
          <p:nvPr/>
        </p:nvSpPr>
        <p:spPr>
          <a:xfrm>
            <a:off x="251520" y="1377316"/>
            <a:ext cx="8712968" cy="587853"/>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Με </a:t>
            </a:r>
            <a:r>
              <a:rPr lang="el-GR" sz="1400" i="1" dirty="0">
                <a:latin typeface="Arial" panose="020B0604020202020204" pitchFamily="34" charset="0"/>
                <a:ea typeface="Calibri" panose="020F0502020204030204" pitchFamily="34" charset="0"/>
              </a:rPr>
              <a:t>ποιον τρόπο μετακινείστε συνήθως για: [Εργασία, Εκπαίδευση, Αγορά, Διασκέδαση, Προσωπικές υποθέσεις, Επιστροφή στο σπίτι]</a:t>
            </a:r>
            <a:endParaRPr lang="el-GR" sz="1400" dirty="0">
              <a:effectLst/>
              <a:latin typeface="Arial" panose="020B0604020202020204" pitchFamily="34" charset="0"/>
              <a:ea typeface="Calibri" panose="020F0502020204030204" pitchFamily="34" charset="0"/>
            </a:endParaRPr>
          </a:p>
        </p:txBody>
      </p:sp>
      <p:graphicFrame>
        <p:nvGraphicFramePr>
          <p:cNvPr id="8" name="Γράφημα 7"/>
          <p:cNvGraphicFramePr/>
          <p:nvPr>
            <p:extLst>
              <p:ext uri="{D42A27DB-BD31-4B8C-83A1-F6EECF244321}">
                <p14:modId xmlns:p14="http://schemas.microsoft.com/office/powerpoint/2010/main" val="3693005158"/>
              </p:ext>
            </p:extLst>
          </p:nvPr>
        </p:nvGraphicFramePr>
        <p:xfrm>
          <a:off x="70839" y="1965169"/>
          <a:ext cx="8930314" cy="463878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Μέσο μεταφοράς ανά σκοπό</a:t>
            </a:r>
            <a:endParaRPr lang="el-GR" altLang="el-GR" sz="1600" b="1" dirty="0">
              <a:latin typeface="Arial" panose="020B0604020202020204" pitchFamily="34" charset="0"/>
            </a:endParaRPr>
          </a:p>
        </p:txBody>
      </p:sp>
    </p:spTree>
    <p:extLst>
      <p:ext uri="{BB962C8B-B14F-4D97-AF65-F5344CB8AC3E}">
        <p14:creationId xmlns:p14="http://schemas.microsoft.com/office/powerpoint/2010/main" val="286312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Τίτλος 1"/>
          <p:cNvSpPr txBox="1">
            <a:spLocks/>
          </p:cNvSpPr>
          <p:nvPr/>
        </p:nvSpPr>
        <p:spPr>
          <a:xfrm>
            <a:off x="1473950" y="22655"/>
            <a:ext cx="5467629" cy="970827"/>
          </a:xfrm>
          <a:prstGeom prst="rect">
            <a:avLst/>
          </a:prstGeom>
          <a:solidFill>
            <a:schemeClr val="bg1"/>
          </a:solidFill>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spc="-40" dirty="0" smtClean="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rPr>
              <a:t>Διαδικτυακή διαβούλευση </a:t>
            </a:r>
            <a:endParaRPr lang="el-GR" sz="3200" b="1" spc="-40"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6" y="22655"/>
            <a:ext cx="1360094" cy="97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Εικόνα 9"/>
          <p:cNvPicPr>
            <a:picLocks noChangeAspect="1"/>
          </p:cNvPicPr>
          <p:nvPr/>
        </p:nvPicPr>
        <p:blipFill>
          <a:blip r:embed="rId4"/>
          <a:stretch>
            <a:fillRect/>
          </a:stretch>
        </p:blipFill>
        <p:spPr>
          <a:xfrm>
            <a:off x="6941579" y="179400"/>
            <a:ext cx="2102591" cy="728503"/>
          </a:xfrm>
          <a:prstGeom prst="rect">
            <a:avLst/>
          </a:prstGeom>
        </p:spPr>
      </p:pic>
      <p:sp>
        <p:nvSpPr>
          <p:cNvPr id="2" name="Ορθογώνιο 1"/>
          <p:cNvSpPr/>
          <p:nvPr/>
        </p:nvSpPr>
        <p:spPr>
          <a:xfrm>
            <a:off x="251520" y="1377316"/>
            <a:ext cx="8712968" cy="587853"/>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el-GR" sz="1400" i="1" dirty="0" smtClean="0">
                <a:latin typeface="Arial" panose="020B0604020202020204" pitchFamily="34" charset="0"/>
                <a:ea typeface="Calibri" panose="020F0502020204030204" pitchFamily="34" charset="0"/>
              </a:rPr>
              <a:t>Για </a:t>
            </a:r>
            <a:r>
              <a:rPr lang="el-GR" sz="1400" i="1" dirty="0">
                <a:latin typeface="Arial" panose="020B0604020202020204" pitchFamily="34" charset="0"/>
                <a:ea typeface="Calibri" panose="020F0502020204030204" pitchFamily="34" charset="0"/>
              </a:rPr>
              <a:t>ποιον λόγο (το σημαντικότερο) επιλέγετε αυτό τον τρόπο επιλογής για: [Εργασία, Εκπαίδευση, Αγορά, Διασκέδαση, Προσωπικές υποθέσεις, Επιστροφή στο σπίτι]</a:t>
            </a:r>
            <a:endParaRPr lang="el-GR" sz="1400" dirty="0">
              <a:effectLst/>
              <a:latin typeface="Arial" panose="020B0604020202020204" pitchFamily="34" charset="0"/>
              <a:ea typeface="Calibri" panose="020F0502020204030204" pitchFamily="34" charset="0"/>
            </a:endParaRPr>
          </a:p>
        </p:txBody>
      </p:sp>
      <p:sp>
        <p:nvSpPr>
          <p:cNvPr id="13" name="Rectangle 1"/>
          <p:cNvSpPr>
            <a:spLocks noChangeArrowheads="1"/>
          </p:cNvSpPr>
          <p:nvPr/>
        </p:nvSpPr>
        <p:spPr bwMode="auto">
          <a:xfrm>
            <a:off x="251520" y="1038762"/>
            <a:ext cx="8568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el-GR" sz="1600" b="1" dirty="0">
                <a:latin typeface="Arial" panose="020B0604020202020204" pitchFamily="34" charset="0"/>
                <a:ea typeface="Calibri" panose="020F0502020204030204" pitchFamily="34" charset="0"/>
                <a:cs typeface="Arial" panose="020B0604020202020204" pitchFamily="34" charset="0"/>
              </a:rPr>
              <a:t>Στάδιο 2: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Κριτήριο </a:t>
            </a:r>
            <a:r>
              <a:rPr lang="el-GR" altLang="el-GR" sz="1600" b="1" dirty="0">
                <a:latin typeface="Arial" panose="020B0604020202020204" pitchFamily="34" charset="0"/>
                <a:ea typeface="Calibri" panose="020F0502020204030204" pitchFamily="34" charset="0"/>
                <a:cs typeface="Arial" panose="020B0604020202020204" pitchFamily="34" charset="0"/>
              </a:rPr>
              <a:t>επιλογής μέσου </a:t>
            </a:r>
            <a:r>
              <a:rPr lang="el-GR" altLang="el-GR" sz="1600" b="1" dirty="0" smtClean="0">
                <a:latin typeface="Arial" panose="020B0604020202020204" pitchFamily="34" charset="0"/>
                <a:ea typeface="Calibri" panose="020F0502020204030204" pitchFamily="34" charset="0"/>
                <a:cs typeface="Arial" panose="020B0604020202020204" pitchFamily="34" charset="0"/>
              </a:rPr>
              <a:t>μεταφοράς ανά σκοπό</a:t>
            </a:r>
            <a:endParaRPr lang="el-GR" altLang="el-GR" sz="1600" b="1" dirty="0">
              <a:latin typeface="Arial" panose="020B0604020202020204" pitchFamily="34" charset="0"/>
            </a:endParaRPr>
          </a:p>
        </p:txBody>
      </p:sp>
      <p:graphicFrame>
        <p:nvGraphicFramePr>
          <p:cNvPr id="8" name="Γράφημα 7"/>
          <p:cNvGraphicFramePr/>
          <p:nvPr>
            <p:extLst>
              <p:ext uri="{D42A27DB-BD31-4B8C-83A1-F6EECF244321}">
                <p14:modId xmlns:p14="http://schemas.microsoft.com/office/powerpoint/2010/main" val="197118993"/>
              </p:ext>
            </p:extLst>
          </p:nvPr>
        </p:nvGraphicFramePr>
        <p:xfrm>
          <a:off x="113856" y="1965169"/>
          <a:ext cx="8930313" cy="3768088"/>
        </p:xfrm>
        <a:graphic>
          <a:graphicData uri="http://schemas.openxmlformats.org/drawingml/2006/chart">
            <c:chart xmlns:c="http://schemas.openxmlformats.org/drawingml/2006/chart" xmlns:r="http://schemas.openxmlformats.org/officeDocument/2006/relationships" r:id="rId5"/>
          </a:graphicData>
        </a:graphic>
      </p:graphicFrame>
      <p:sp>
        <p:nvSpPr>
          <p:cNvPr id="3" name="Ορθογώνιο 2"/>
          <p:cNvSpPr/>
          <p:nvPr/>
        </p:nvSpPr>
        <p:spPr>
          <a:xfrm>
            <a:off x="467543" y="5733257"/>
            <a:ext cx="8576625" cy="1077218"/>
          </a:xfrm>
          <a:prstGeom prst="rect">
            <a:avLst/>
          </a:prstGeom>
        </p:spPr>
        <p:txBody>
          <a:bodyPr wrap="square">
            <a:spAutoFit/>
          </a:bodyPr>
          <a:lstStyle/>
          <a:p>
            <a:r>
              <a:rPr lang="el-GR" sz="1600" dirty="0" smtClean="0"/>
              <a:t>Ανεξάρτητα </a:t>
            </a:r>
            <a:r>
              <a:rPr lang="el-GR" sz="1600" dirty="0"/>
              <a:t>από το σκοπό μετακίνησης, σημαντικότερος παράγοντας επιλογής του μέσου είναι η έλλειψη διαθέσιμης εναλλακτικής. Επίσης σημαντικό κριτήριο είναι η ταχύτητα μετακίνησης και ιδιαίτερα για τους μετακινούμενους με σκοπό την εργασία και τις προσωπικές υποθέσεις καθώς επίσης και η άνεση και ασφάλεια που νιώθουν οι μετακινούμενοι</a:t>
            </a:r>
            <a:endParaRPr lang="en-US" sz="1600" dirty="0"/>
          </a:p>
        </p:txBody>
      </p:sp>
    </p:spTree>
    <p:extLst>
      <p:ext uri="{BB962C8B-B14F-4D97-AF65-F5344CB8AC3E}">
        <p14:creationId xmlns:p14="http://schemas.microsoft.com/office/powerpoint/2010/main" val="57675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1982</TotalTime>
  <Words>3280</Words>
  <Application>Microsoft Office PowerPoint</Application>
  <PresentationFormat>Προβολή στην οθόνη (4:3)</PresentationFormat>
  <Paragraphs>435</Paragraphs>
  <Slides>35</Slides>
  <Notes>30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35</vt:i4>
      </vt:variant>
    </vt:vector>
  </HeadingPairs>
  <TitlesOfParts>
    <vt:vector size="45" baseType="lpstr">
      <vt:lpstr>Dotum</vt:lpstr>
      <vt:lpstr>Arial</vt:lpstr>
      <vt:lpstr>Bookman Old Style</vt:lpstr>
      <vt:lpstr>Calibri</vt:lpstr>
      <vt:lpstr>Calibri Light</vt:lpstr>
      <vt:lpstr>Kartika</vt:lpstr>
      <vt:lpstr>Symbol</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Nikos Militsis</dc:creator>
  <cp:lastModifiedBy>Aris Kopsacheilis</cp:lastModifiedBy>
  <cp:revision>119</cp:revision>
  <dcterms:created xsi:type="dcterms:W3CDTF">2019-07-01T10:04:31Z</dcterms:created>
  <dcterms:modified xsi:type="dcterms:W3CDTF">2020-03-12T14:07:43Z</dcterms:modified>
</cp:coreProperties>
</file>